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58"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12/17/2022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12/17/2022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12/17/2022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155" y="457200"/>
            <a:ext cx="10160192" cy="2272025"/>
          </a:xfrm>
        </p:spPr>
        <p:txBody>
          <a:bodyPr>
            <a:normAutofit/>
          </a:bodyPr>
          <a:lstStyle/>
          <a:p>
            <a:pPr algn="ctr" rtl="1"/>
            <a:r>
              <a:rPr lang="fa-IR" sz="5400" b="1" dirty="0" smtClean="0">
                <a:cs typeface="Titr" panose="00000700000000000000" pitchFamily="2" charset="-78"/>
              </a:rPr>
              <a:t>بهره برداری از کسب و کارهای خطرپذیر</a:t>
            </a:r>
            <a:r>
              <a:rPr lang="en-US" sz="5400" b="1" dirty="0" smtClean="0">
                <a:cs typeface="Titr" panose="00000700000000000000" pitchFamily="2" charset="-78"/>
              </a:rPr>
              <a:t/>
            </a:r>
            <a:br>
              <a:rPr lang="en-US" sz="5400" b="1" dirty="0" smtClean="0">
                <a:cs typeface="Titr" panose="00000700000000000000" pitchFamily="2" charset="-78"/>
              </a:rPr>
            </a:br>
            <a:r>
              <a:rPr lang="fa-IR" sz="3600" dirty="0" smtClean="0"/>
              <a:t/>
            </a:r>
            <a:br>
              <a:rPr lang="fa-IR" sz="3600" dirty="0" smtClean="0"/>
            </a:br>
            <a:r>
              <a:rPr lang="en-US" sz="5400" b="1" dirty="0">
                <a:latin typeface="Arial Black" panose="020B0A04020102020204" pitchFamily="34" charset="0"/>
                <a:cs typeface="Titr" panose="00000700000000000000" pitchFamily="2" charset="-78"/>
              </a:rPr>
              <a:t>Exploiting new ventures</a:t>
            </a:r>
          </a:p>
        </p:txBody>
      </p:sp>
      <p:sp>
        <p:nvSpPr>
          <p:cNvPr id="3" name="Subtitle 2"/>
          <p:cNvSpPr>
            <a:spLocks noGrp="1"/>
          </p:cNvSpPr>
          <p:nvPr>
            <p:ph type="subTitle" idx="1"/>
          </p:nvPr>
        </p:nvSpPr>
        <p:spPr/>
        <p:txBody>
          <a:bodyPr/>
          <a:lstStyle/>
          <a:p>
            <a:r>
              <a:rPr lang="fa-IR" dirty="0" smtClean="0"/>
              <a:t>استاد: دکتر محمد نقی زاده</a:t>
            </a:r>
          </a:p>
          <a:p>
            <a:r>
              <a:rPr lang="fa-IR" dirty="0" smtClean="0"/>
              <a:t>ارایه: سمیه میثمی</a:t>
            </a:r>
            <a:endParaRPr lang="en-US" dirty="0"/>
          </a:p>
        </p:txBody>
      </p:sp>
    </p:spTree>
    <p:extLst>
      <p:ext uri="{BB962C8B-B14F-4D97-AF65-F5344CB8AC3E}">
        <p14:creationId xmlns:p14="http://schemas.microsoft.com/office/powerpoint/2010/main" val="395082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b="1" dirty="0" smtClean="0">
                <a:cs typeface="Nazanin" panose="00000400000000000000" pitchFamily="2" charset="-78"/>
              </a:rPr>
              <a:t>تجدید ساختار مالی</a:t>
            </a:r>
            <a:endParaRPr lang="en-US" sz="4400" b="1" dirty="0">
              <a:cs typeface="Nazanin" panose="00000400000000000000" pitchFamily="2" charset="-78"/>
            </a:endParaRPr>
          </a:p>
        </p:txBody>
      </p:sp>
      <p:sp>
        <p:nvSpPr>
          <p:cNvPr id="3" name="TextBox 2"/>
          <p:cNvSpPr txBox="1"/>
          <p:nvPr/>
        </p:nvSpPr>
        <p:spPr>
          <a:xfrm>
            <a:off x="1708029" y="2609491"/>
            <a:ext cx="8134709" cy="3170099"/>
          </a:xfrm>
          <a:prstGeom prst="rect">
            <a:avLst/>
          </a:prstGeom>
          <a:noFill/>
        </p:spPr>
        <p:txBody>
          <a:bodyPr wrap="square" rtlCol="0">
            <a:spAutoFit/>
          </a:bodyPr>
          <a:lstStyle/>
          <a:p>
            <a:pPr algn="just" rtl="1"/>
            <a:r>
              <a:rPr lang="fa-IR" sz="2000" dirty="0">
                <a:cs typeface="Nazanin" panose="00000400000000000000" pitchFamily="2" charset="-78"/>
              </a:rPr>
              <a:t>تامین مالی اولیه برای راه اندازی یک باشگاه فناوری بنیان جدید به مشکل مهم تبدیل می‌شود با وجود این به اعتقاد پیتر دراکر یک بنگاه فناوری بنیان جدید هر سه سال یک بار به تجدید ساختار مالی نیاز دارد</a:t>
            </a:r>
          </a:p>
          <a:p>
            <a:pPr algn="just" rtl="1"/>
            <a:r>
              <a:rPr lang="fa-IR" sz="2000" dirty="0">
                <a:cs typeface="Nazanin" panose="00000400000000000000" pitchFamily="2" charset="-78"/>
              </a:rPr>
              <a:t>دیگر مطالعات، مراحل توسعه را هر کدام با نیازمندی های مالی متفاوت شناسایی و معرفی می کند </a:t>
            </a:r>
            <a:endParaRPr lang="fa-IR" sz="2000" dirty="0" smtClean="0">
              <a:cs typeface="Nazanin" panose="00000400000000000000" pitchFamily="2" charset="-78"/>
            </a:endParaRPr>
          </a:p>
          <a:p>
            <a:pPr algn="just" rtl="1"/>
            <a:r>
              <a:rPr lang="fa-IR" sz="2000" dirty="0">
                <a:cs typeface="Nazanin" panose="00000400000000000000" pitchFamily="2" charset="-78"/>
              </a:rPr>
              <a:t> </a:t>
            </a:r>
          </a:p>
          <a:p>
            <a:pPr marL="457200" indent="-457200" algn="just" rtl="1">
              <a:buFont typeface="+mj-lt"/>
              <a:buAutoNum type="arabicPeriod"/>
            </a:pPr>
            <a:r>
              <a:rPr lang="fa-IR" sz="2000" dirty="0">
                <a:cs typeface="Nazanin" panose="00000400000000000000" pitchFamily="2" charset="-78"/>
              </a:rPr>
              <a:t> تامین مالی اولیه برای راه اندازی </a:t>
            </a:r>
          </a:p>
          <a:p>
            <a:pPr marL="457200" indent="-457200" algn="just" rtl="1">
              <a:buFont typeface="+mj-lt"/>
              <a:buAutoNum type="arabicPeriod"/>
            </a:pPr>
            <a:r>
              <a:rPr lang="fa-IR" sz="2000" dirty="0">
                <a:cs typeface="Nazanin" panose="00000400000000000000" pitchFamily="2" charset="-78"/>
              </a:rPr>
              <a:t> دور دوم تامین مالی برای توسعه اولیه و رشد</a:t>
            </a:r>
          </a:p>
          <a:p>
            <a:pPr marL="457200" indent="-457200" algn="just" rtl="1">
              <a:buFont typeface="+mj-lt"/>
              <a:buAutoNum type="arabicPeriod"/>
            </a:pPr>
            <a:r>
              <a:rPr lang="fa-IR" sz="2000" dirty="0">
                <a:cs typeface="Nazanin" panose="00000400000000000000" pitchFamily="2" charset="-78"/>
              </a:rPr>
              <a:t>دور سوم تامین مالی برای تثبیت و رشد</a:t>
            </a:r>
          </a:p>
          <a:p>
            <a:pPr marL="457200" indent="-457200" algn="just" rtl="1">
              <a:buFont typeface="+mj-lt"/>
              <a:buAutoNum type="arabicPeriod"/>
            </a:pPr>
            <a:r>
              <a:rPr lang="fa-IR" sz="2000" dirty="0">
                <a:cs typeface="Nazanin" panose="00000400000000000000" pitchFamily="2" charset="-78"/>
              </a:rPr>
              <a:t>بلوغ یا خروج  </a:t>
            </a:r>
          </a:p>
          <a:p>
            <a:pPr algn="just" rtl="1"/>
            <a:endParaRPr lang="en-US" sz="20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79484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826" y="-179223"/>
            <a:ext cx="6202392" cy="3232974"/>
          </a:xfrm>
        </p:spPr>
        <p:txBody>
          <a:bodyPr>
            <a:noAutofit/>
          </a:bodyPr>
          <a:lstStyle/>
          <a:p>
            <a:pPr algn="r" rtl="1"/>
            <a:r>
              <a:rPr lang="fa-IR" sz="3600" b="1" dirty="0">
                <a:cs typeface="Nazanin" panose="00000400000000000000" pitchFamily="2" charset="-78"/>
              </a:rPr>
              <a:t>نمودار جریان نقدینگی برای سه نوع کسب و کار خطر پذیر فناوری بنیان</a:t>
            </a:r>
            <a:br>
              <a:rPr lang="fa-IR" sz="3600" b="1" dirty="0">
                <a:cs typeface="Nazanin" panose="00000400000000000000" pitchFamily="2" charset="-78"/>
              </a:rPr>
            </a:br>
            <a:r>
              <a:rPr lang="fa-IR" sz="3600" b="1" dirty="0">
                <a:cs typeface="Nazanin" panose="00000400000000000000" pitchFamily="2" charset="-78"/>
              </a:rPr>
              <a:t> </a:t>
            </a:r>
            <a:br>
              <a:rPr lang="fa-IR" sz="3600" b="1" dirty="0">
                <a:cs typeface="Nazanin" panose="00000400000000000000" pitchFamily="2" charset="-78"/>
              </a:rPr>
            </a:br>
            <a:r>
              <a:rPr lang="fa-IR" sz="3600" b="1" dirty="0">
                <a:cs typeface="Nazanin" panose="00000400000000000000" pitchFamily="2" charset="-78"/>
              </a:rPr>
              <a:t> </a:t>
            </a:r>
            <a:br>
              <a:rPr lang="fa-IR" sz="3600" b="1" dirty="0">
                <a:cs typeface="Nazanin" panose="00000400000000000000" pitchFamily="2" charset="-78"/>
              </a:rPr>
            </a:br>
            <a:r>
              <a:rPr lang="fa-IR" sz="3600" b="1" dirty="0">
                <a:cs typeface="Nazanin" panose="00000400000000000000" pitchFamily="2" charset="-78"/>
              </a:rPr>
              <a:t> </a:t>
            </a:r>
          </a:p>
        </p:txBody>
      </p:sp>
      <p:pic>
        <p:nvPicPr>
          <p:cNvPr id="3" name="Picture 2"/>
          <p:cNvPicPr>
            <a:picLocks noChangeAspect="1"/>
          </p:cNvPicPr>
          <p:nvPr/>
        </p:nvPicPr>
        <p:blipFill>
          <a:blip r:embed="rId2"/>
          <a:stretch>
            <a:fillRect/>
          </a:stretch>
        </p:blipFill>
        <p:spPr>
          <a:xfrm>
            <a:off x="656866" y="216020"/>
            <a:ext cx="4527610" cy="5921742"/>
          </a:xfrm>
          <a:prstGeom prst="rect">
            <a:avLst/>
          </a:prstGeom>
        </p:spPr>
      </p:pic>
      <p:sp>
        <p:nvSpPr>
          <p:cNvPr id="4" name="TextBox 3"/>
          <p:cNvSpPr txBox="1"/>
          <p:nvPr/>
        </p:nvSpPr>
        <p:spPr>
          <a:xfrm>
            <a:off x="5848710" y="1984075"/>
            <a:ext cx="5210353" cy="1815882"/>
          </a:xfrm>
          <a:prstGeom prst="rect">
            <a:avLst/>
          </a:prstGeom>
          <a:noFill/>
        </p:spPr>
        <p:txBody>
          <a:bodyPr wrap="square" rtlCol="0">
            <a:spAutoFit/>
          </a:bodyPr>
          <a:lstStyle/>
          <a:p>
            <a:pPr marL="457200" indent="-457200" algn="r" rtl="1">
              <a:buFont typeface="+mj-lt"/>
              <a:buAutoNum type="alphaLcParenR"/>
            </a:pPr>
            <a:r>
              <a:rPr lang="fa-IR" sz="2800" dirty="0">
                <a:cs typeface="Nazanin" panose="00000400000000000000" pitchFamily="2" charset="-78"/>
              </a:rPr>
              <a:t>مبتنی بر پژوهش مانند فناوری زیستی</a:t>
            </a:r>
          </a:p>
          <a:p>
            <a:pPr marL="457200" indent="-457200" algn="r" rtl="1">
              <a:buFont typeface="+mj-lt"/>
              <a:buAutoNum type="alphaLcParenR"/>
            </a:pPr>
            <a:r>
              <a:rPr lang="fa-IR" sz="2800" dirty="0">
                <a:cs typeface="Nazanin" panose="00000400000000000000" pitchFamily="2" charset="-78"/>
              </a:rPr>
              <a:t>به مبتنی بر توسعه مانند الکترونیک</a:t>
            </a:r>
          </a:p>
          <a:p>
            <a:pPr marL="457200" indent="-457200" algn="r" rtl="1">
              <a:buFont typeface="+mj-lt"/>
              <a:buAutoNum type="alphaLcParenR"/>
            </a:pPr>
            <a:r>
              <a:rPr lang="fa-IR" sz="2800" dirty="0">
                <a:cs typeface="Nazanin" panose="00000400000000000000" pitchFamily="2" charset="-78"/>
              </a:rPr>
              <a:t> مبتنی بر تولید مانند نرم افزار  </a:t>
            </a:r>
          </a:p>
          <a:p>
            <a:pPr marL="457200" indent="-457200" algn="r" rtl="1">
              <a:buFont typeface="+mj-lt"/>
              <a:buAutoNum type="alphaLcParenR"/>
            </a:pPr>
            <a:endParaRPr lang="en-US" sz="28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413942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cs typeface="Nazanin" panose="00000400000000000000" pitchFamily="2" charset="-78"/>
              </a:rPr>
              <a:t>انگیزه ها برای راه اندازی سرمایه گذاریهای خطر پذیر درون بنگاهی </a:t>
            </a:r>
          </a:p>
        </p:txBody>
      </p:sp>
      <p:sp>
        <p:nvSpPr>
          <p:cNvPr id="3" name="TextBox 2"/>
          <p:cNvSpPr txBox="1"/>
          <p:nvPr/>
        </p:nvSpPr>
        <p:spPr>
          <a:xfrm>
            <a:off x="2967485" y="2083277"/>
            <a:ext cx="7548115" cy="3785652"/>
          </a:xfrm>
          <a:prstGeom prst="rect">
            <a:avLst/>
          </a:prstGeom>
          <a:noFill/>
        </p:spPr>
        <p:txBody>
          <a:bodyPr wrap="square" rtlCol="0">
            <a:spAutoFit/>
          </a:bodyPr>
          <a:lstStyle/>
          <a:p>
            <a:pPr marL="285750" indent="-285750" algn="r" rtl="1">
              <a:buFont typeface="Arial" panose="020B0604020202020204" pitchFamily="34" charset="0"/>
              <a:buChar char="•"/>
            </a:pPr>
            <a:r>
              <a:rPr lang="fa-IR" sz="2400" dirty="0">
                <a:cs typeface="Nazanin" panose="00000400000000000000" pitchFamily="2" charset="-78"/>
              </a:rPr>
              <a:t>رشد کسب و کار </a:t>
            </a:r>
          </a:p>
          <a:p>
            <a:pPr marL="285750" indent="-285750" algn="r" rtl="1">
              <a:buFont typeface="Arial" panose="020B0604020202020204" pitchFamily="34" charset="0"/>
              <a:buChar char="•"/>
            </a:pPr>
            <a:r>
              <a:rPr lang="fa-IR" sz="2400" dirty="0">
                <a:cs typeface="Nazanin" panose="00000400000000000000" pitchFamily="2" charset="-78"/>
              </a:rPr>
              <a:t> بهره برداری از منابع که از ظرفیت کامل آنها استفاده نشده است</a:t>
            </a:r>
          </a:p>
          <a:p>
            <a:pPr marL="285750" indent="-285750" algn="r" rtl="1">
              <a:buFont typeface="Arial" panose="020B0604020202020204" pitchFamily="34" charset="0"/>
              <a:buChar char="•"/>
            </a:pPr>
            <a:r>
              <a:rPr lang="fa-IR" sz="2400" dirty="0">
                <a:cs typeface="Nazanin" panose="00000400000000000000" pitchFamily="2" charset="-78"/>
              </a:rPr>
              <a:t>اعمال فشار به تامین کنندگان داخلی</a:t>
            </a:r>
          </a:p>
          <a:p>
            <a:pPr marL="285750" indent="-285750" algn="r" rtl="1">
              <a:buFont typeface="Arial" panose="020B0604020202020204" pitchFamily="34" charset="0"/>
              <a:buChar char="•"/>
            </a:pPr>
            <a:r>
              <a:rPr lang="fa-IR" sz="2400" dirty="0">
                <a:cs typeface="Nazanin" panose="00000400000000000000" pitchFamily="2" charset="-78"/>
              </a:rPr>
              <a:t>کاهش سرمایه گذاری روی فعالیت های غیر محوری</a:t>
            </a:r>
          </a:p>
          <a:p>
            <a:pPr marL="285750" indent="-285750" algn="r" rtl="1">
              <a:buFont typeface="Arial" panose="020B0604020202020204" pitchFamily="34" charset="0"/>
              <a:buChar char="•"/>
            </a:pPr>
            <a:r>
              <a:rPr lang="fa-IR" sz="2400" dirty="0">
                <a:cs typeface="Nazanin" panose="00000400000000000000" pitchFamily="2" charset="-78"/>
              </a:rPr>
              <a:t>ارضای جاه طلبی مدیران </a:t>
            </a:r>
          </a:p>
          <a:p>
            <a:pPr marL="285750" indent="-285750" algn="r" rtl="1">
              <a:buFont typeface="Arial" panose="020B0604020202020204" pitchFamily="34" charset="0"/>
              <a:buChar char="•"/>
            </a:pPr>
            <a:r>
              <a:rPr lang="fa-IR" sz="2400" dirty="0">
                <a:cs typeface="Nazanin" panose="00000400000000000000" pitchFamily="2" charset="-78"/>
              </a:rPr>
              <a:t> توزیع خطر و هزینه توسعه محصول </a:t>
            </a:r>
          </a:p>
          <a:p>
            <a:pPr marL="285750" indent="-285750" algn="r" rtl="1">
              <a:buFont typeface="Arial" panose="020B0604020202020204" pitchFamily="34" charset="0"/>
              <a:buChar char="•"/>
            </a:pPr>
            <a:r>
              <a:rPr lang="fa-IR" sz="2400" dirty="0">
                <a:cs typeface="Nazanin" panose="00000400000000000000" pitchFamily="2" charset="-78"/>
              </a:rPr>
              <a:t>مقابله با تقاضای دوره ای فعالیت های اصلی  </a:t>
            </a:r>
          </a:p>
          <a:p>
            <a:pPr marL="285750" indent="-285750" algn="r" rtl="1">
              <a:buFont typeface="Arial" panose="020B0604020202020204" pitchFamily="34" charset="0"/>
              <a:buChar char="•"/>
            </a:pPr>
            <a:r>
              <a:rPr lang="fa-IR" sz="2400" dirty="0">
                <a:cs typeface="Nazanin" panose="00000400000000000000" pitchFamily="2" charset="-78"/>
              </a:rPr>
              <a:t>یادگیری فرایند سرمایه گذاری خطرپذیر</a:t>
            </a:r>
          </a:p>
          <a:p>
            <a:pPr marL="285750" indent="-285750" algn="r" rtl="1">
              <a:buFont typeface="Arial" panose="020B0604020202020204" pitchFamily="34" charset="0"/>
              <a:buChar char="•"/>
            </a:pPr>
            <a:r>
              <a:rPr lang="fa-IR" sz="2400" dirty="0">
                <a:cs typeface="Nazanin" panose="00000400000000000000" pitchFamily="2" charset="-78"/>
              </a:rPr>
              <a:t>تنوع بخشی به کسب و کار</a:t>
            </a:r>
          </a:p>
          <a:p>
            <a:pPr marL="285750" indent="-285750" algn="r" rtl="1">
              <a:buFont typeface="Arial" panose="020B0604020202020204" pitchFamily="34" charset="0"/>
              <a:buChar char="•"/>
            </a:pPr>
            <a:r>
              <a:rPr lang="fa-IR" sz="2400" dirty="0">
                <a:cs typeface="Nazanin" panose="00000400000000000000" pitchFamily="2" charset="-78"/>
              </a:rPr>
              <a:t>توسعه شایستگی های جدید فناورانه یا بازاری  </a:t>
            </a:r>
          </a:p>
        </p:txBody>
      </p:sp>
    </p:spTree>
    <p:extLst>
      <p:ext uri="{BB962C8B-B14F-4D97-AF65-F5344CB8AC3E}">
        <p14:creationId xmlns:p14="http://schemas.microsoft.com/office/powerpoint/2010/main" val="106916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294" y="131327"/>
            <a:ext cx="7075386" cy="1628461"/>
          </a:xfrm>
        </p:spPr>
        <p:txBody>
          <a:bodyPr>
            <a:normAutofit/>
          </a:bodyPr>
          <a:lstStyle/>
          <a:p>
            <a:pPr algn="r" rtl="1"/>
            <a:r>
              <a:rPr lang="fa-IR" sz="4400" b="1" dirty="0" smtClean="0">
                <a:cs typeface="Nazanin" panose="00000400000000000000" pitchFamily="2" charset="-78"/>
              </a:rPr>
              <a:t>اجزای یادگیری سازمانی</a:t>
            </a:r>
            <a:endParaRPr lang="en-US" sz="4400" b="1" dirty="0">
              <a:cs typeface="Nazanin" panose="00000400000000000000" pitchFamily="2" charset="-78"/>
            </a:endParaRPr>
          </a:p>
        </p:txBody>
      </p:sp>
      <p:sp>
        <p:nvSpPr>
          <p:cNvPr id="3" name="TextBox 2"/>
          <p:cNvSpPr txBox="1"/>
          <p:nvPr/>
        </p:nvSpPr>
        <p:spPr>
          <a:xfrm>
            <a:off x="1777041" y="2954547"/>
            <a:ext cx="4011283" cy="2324819"/>
          </a:xfrm>
          <a:prstGeom prst="rect">
            <a:avLst/>
          </a:prstGeom>
          <a:noFill/>
        </p:spPr>
        <p:txBody>
          <a:bodyPr wrap="square" rtlCol="0">
            <a:spAutoFit/>
          </a:bodyPr>
          <a:lstStyle/>
          <a:p>
            <a:pPr marL="514350" indent="-514350" algn="r" rtl="1">
              <a:buFont typeface="+mj-lt"/>
              <a:buAutoNum type="arabicPeriod"/>
            </a:pPr>
            <a:r>
              <a:rPr lang="fa-IR" sz="2800" dirty="0">
                <a:cs typeface="Nazanin" panose="00000400000000000000" pitchFamily="2" charset="-78"/>
              </a:rPr>
              <a:t>کسب دانش</a:t>
            </a:r>
          </a:p>
          <a:p>
            <a:pPr marL="514350" indent="-514350" algn="r" rtl="1">
              <a:buFont typeface="+mj-lt"/>
              <a:buAutoNum type="arabicPeriod"/>
            </a:pPr>
            <a:r>
              <a:rPr lang="fa-IR" sz="2800" dirty="0">
                <a:cs typeface="Nazanin" panose="00000400000000000000" pitchFamily="2" charset="-78"/>
              </a:rPr>
              <a:t>تفسیر اطلاعات  </a:t>
            </a:r>
          </a:p>
          <a:p>
            <a:pPr marL="514350" indent="-514350" algn="r" rtl="1">
              <a:buFont typeface="+mj-lt"/>
              <a:buAutoNum type="arabicPeriod"/>
            </a:pPr>
            <a:r>
              <a:rPr lang="fa-IR" sz="2800" dirty="0">
                <a:cs typeface="Nazanin" panose="00000400000000000000" pitchFamily="2" charset="-78"/>
              </a:rPr>
              <a:t> توزیع اطلاعات</a:t>
            </a:r>
          </a:p>
          <a:p>
            <a:pPr marL="514350" indent="-514350" algn="r" rtl="1">
              <a:buFont typeface="+mj-lt"/>
              <a:buAutoNum type="arabicPeriod"/>
            </a:pPr>
            <a:r>
              <a:rPr lang="fa-IR" sz="2800" dirty="0">
                <a:cs typeface="Nazanin" panose="00000400000000000000" pitchFamily="2" charset="-78"/>
              </a:rPr>
              <a:t>حافظه سازمانی  </a:t>
            </a:r>
          </a:p>
          <a:p>
            <a:pPr marL="514350" indent="-514350" algn="r" rtl="1">
              <a:buFont typeface="+mj-lt"/>
              <a:buAutoNum type="arabicPeriod"/>
            </a:pPr>
            <a:endParaRPr lang="en-US" sz="28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222519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a:cs typeface="Nazanin" panose="00000400000000000000" pitchFamily="2" charset="-78"/>
              </a:rPr>
              <a:t>مدیریت سرمایه گذاری خطرپذیر درمانگاهی </a:t>
            </a:r>
            <a:endParaRPr lang="en-US" sz="4000" b="1" dirty="0">
              <a:cs typeface="Nazanin" panose="00000400000000000000" pitchFamily="2" charset="-78"/>
            </a:endParaRPr>
          </a:p>
        </p:txBody>
      </p:sp>
      <p:sp>
        <p:nvSpPr>
          <p:cNvPr id="3" name="TextBox 2"/>
          <p:cNvSpPr txBox="1"/>
          <p:nvPr/>
        </p:nvSpPr>
        <p:spPr>
          <a:xfrm>
            <a:off x="284672" y="2514600"/>
            <a:ext cx="11714671" cy="3170099"/>
          </a:xfrm>
          <a:prstGeom prst="rect">
            <a:avLst/>
          </a:prstGeom>
          <a:noFill/>
        </p:spPr>
        <p:txBody>
          <a:bodyPr wrap="square" rtlCol="0">
            <a:spAutoFit/>
          </a:bodyPr>
          <a:lstStyle/>
          <a:p>
            <a:pPr algn="r" rtl="1"/>
            <a:r>
              <a:rPr lang="fa-IR" sz="2000" dirty="0">
                <a:cs typeface="Nazanin" panose="00000400000000000000" pitchFamily="2" charset="-78"/>
              </a:rPr>
              <a:t>یک سرمایه گذاری خطر پذیر درون بنگاهی شامل ۶ مرحله مجزاست که در دو </a:t>
            </a:r>
            <a:r>
              <a:rPr lang="fa-IR" sz="2000" dirty="0" smtClean="0">
                <a:cs typeface="Nazanin" panose="00000400000000000000" pitchFamily="2" charset="-78"/>
              </a:rPr>
              <a:t>بخش</a:t>
            </a:r>
            <a:r>
              <a:rPr lang="fa-IR" sz="2000" dirty="0">
                <a:cs typeface="Nazanin" panose="00000400000000000000" pitchFamily="2" charset="-78"/>
              </a:rPr>
              <a:t> تقسیم بندی می شوند </a:t>
            </a:r>
          </a:p>
          <a:p>
            <a:pPr algn="r" rtl="1"/>
            <a:r>
              <a:rPr lang="fa-IR" sz="2000" dirty="0">
                <a:cs typeface="Nazanin" panose="00000400000000000000" pitchFamily="2" charset="-78"/>
              </a:rPr>
              <a:t>1. تعریف پروژه سرمایه گذاری</a:t>
            </a:r>
          </a:p>
          <a:p>
            <a:pPr marL="342900" indent="-342900" algn="r" rtl="1">
              <a:buFont typeface="Arial" panose="020B0604020202020204" pitchFamily="34" charset="0"/>
              <a:buChar char="•"/>
            </a:pPr>
            <a:r>
              <a:rPr lang="fa-IR" sz="2000" dirty="0">
                <a:cs typeface="Nazanin" panose="00000400000000000000" pitchFamily="2" charset="-78"/>
              </a:rPr>
              <a:t>ایجاد محیطی که خلقی یا شناسایی فرصت های جدید را تشویق و نیز طراحی فرایندی که مدیریت فعالیت های کارآفرینانه را تسهیل می کند</a:t>
            </a:r>
          </a:p>
          <a:p>
            <a:pPr marL="342900" indent="-342900" algn="r" rtl="1">
              <a:buFont typeface="Arial" panose="020B0604020202020204" pitchFamily="34" charset="0"/>
              <a:buChar char="•"/>
            </a:pPr>
            <a:r>
              <a:rPr lang="fa-IR" sz="2000" dirty="0">
                <a:cs typeface="Nazanin" panose="00000400000000000000" pitchFamily="2" charset="-78"/>
              </a:rPr>
              <a:t>ارزیابی و انتخاب فرصت های ایجاد کسب و کار خطرپذیر جدید و تعیین مدیران مناسب برای محقق کردن آن</a:t>
            </a:r>
          </a:p>
          <a:p>
            <a:pPr marL="342900" indent="-342900" algn="r" rtl="1">
              <a:buFont typeface="Arial" panose="020B0604020202020204" pitchFamily="34" charset="0"/>
              <a:buChar char="•"/>
            </a:pPr>
            <a:r>
              <a:rPr lang="fa-IR" sz="2000" dirty="0">
                <a:cs typeface="Nazanin" panose="00000400000000000000" pitchFamily="2" charset="-78"/>
              </a:rPr>
              <a:t>توسعه یک طرح تجاری برای کسب و کار خطرپذیر جدید تصمیم گیری درباره بهترین مکان و ساختار آن و در نهایت آغاز عملیات  </a:t>
            </a:r>
          </a:p>
          <a:p>
            <a:pPr algn="r" rtl="1"/>
            <a:r>
              <a:rPr lang="fa-IR" sz="2000" dirty="0">
                <a:cs typeface="Nazanin" panose="00000400000000000000" pitchFamily="2" charset="-78"/>
              </a:rPr>
              <a:t>  </a:t>
            </a:r>
          </a:p>
          <a:p>
            <a:pPr algn="r" rtl="1"/>
            <a:r>
              <a:rPr lang="fa-IR" sz="2000" dirty="0" smtClean="0">
                <a:cs typeface="Nazanin" panose="00000400000000000000" pitchFamily="2" charset="-78"/>
              </a:rPr>
              <a:t>2</a:t>
            </a:r>
            <a:r>
              <a:rPr lang="fa-IR" sz="2000" dirty="0">
                <a:cs typeface="Nazanin" panose="00000400000000000000" pitchFamily="2" charset="-78"/>
              </a:rPr>
              <a:t>.  اجرای </a:t>
            </a:r>
            <a:r>
              <a:rPr lang="fa-IR" sz="2000" dirty="0" smtClean="0">
                <a:cs typeface="Nazanin" panose="00000400000000000000" pitchFamily="2" charset="-78"/>
              </a:rPr>
              <a:t>پروژه سرمایه گذاری</a:t>
            </a:r>
            <a:endParaRPr lang="fa-IR" sz="2000" dirty="0">
              <a:cs typeface="Nazanin" panose="00000400000000000000" pitchFamily="2" charset="-78"/>
            </a:endParaRPr>
          </a:p>
          <a:p>
            <a:pPr marL="342900" indent="-342900" algn="r" rtl="1">
              <a:buFont typeface="Arial" panose="020B0604020202020204" pitchFamily="34" charset="0"/>
              <a:buChar char="•"/>
            </a:pPr>
            <a:r>
              <a:rPr lang="fa-IR" sz="2000" dirty="0">
                <a:cs typeface="Nazanin" panose="00000400000000000000" pitchFamily="2" charset="-78"/>
              </a:rPr>
              <a:t>پایش مراحل توسعه کسب و کار خطرپذیر و فرایند سرمایه گذاری در آن</a:t>
            </a:r>
          </a:p>
          <a:p>
            <a:pPr marL="342900" indent="-342900" algn="r" rtl="1">
              <a:buFont typeface="Arial" panose="020B0604020202020204" pitchFamily="34" charset="0"/>
              <a:buChar char="•"/>
            </a:pPr>
            <a:r>
              <a:rPr lang="fa-IR" sz="2000" dirty="0">
                <a:cs typeface="Nazanin" panose="00000400000000000000" pitchFamily="2" charset="-78"/>
              </a:rPr>
              <a:t> پشتیبانی از کسب و کار خطرپذیر جدید طی مراحل رشد و نهادینه شدن آن در داخل شرکت</a:t>
            </a:r>
          </a:p>
          <a:p>
            <a:pPr marL="342900" indent="-342900" algn="r" rtl="1">
              <a:buFont typeface="Arial" panose="020B0604020202020204" pitchFamily="34" charset="0"/>
              <a:buChar char="•"/>
            </a:pPr>
            <a:r>
              <a:rPr lang="fa-IR" sz="2000" dirty="0">
                <a:cs typeface="Nazanin" panose="00000400000000000000" pitchFamily="2" charset="-78"/>
              </a:rPr>
              <a:t>یادگیری از تجربیات حاصل از اجرای پروژه برای بهبود فرایند سرمایه گذاری خطرپذیر  </a:t>
            </a:r>
          </a:p>
        </p:txBody>
      </p:sp>
    </p:spTree>
    <p:extLst>
      <p:ext uri="{BB962C8B-B14F-4D97-AF65-F5344CB8AC3E}">
        <p14:creationId xmlns:p14="http://schemas.microsoft.com/office/powerpoint/2010/main" val="223868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Nazanin" panose="00000400000000000000" pitchFamily="2" charset="-78"/>
              </a:rPr>
              <a:t>ساختارهای </a:t>
            </a:r>
            <a:r>
              <a:rPr lang="fa-IR" sz="3200" b="1" dirty="0">
                <a:cs typeface="Nazanin" panose="00000400000000000000" pitchFamily="2" charset="-78"/>
              </a:rPr>
              <a:t>سرمایه </a:t>
            </a:r>
            <a:r>
              <a:rPr lang="fa-IR" sz="3200" b="1" dirty="0" smtClean="0">
                <a:cs typeface="Nazanin" panose="00000400000000000000" pitchFamily="2" charset="-78"/>
              </a:rPr>
              <a:t>گذاری</a:t>
            </a:r>
            <a:br>
              <a:rPr lang="fa-IR" sz="3200" b="1" dirty="0" smtClean="0">
                <a:cs typeface="Nazanin" panose="00000400000000000000" pitchFamily="2" charset="-78"/>
              </a:rPr>
            </a:br>
            <a:r>
              <a:rPr lang="fa-IR" sz="3200" b="1" dirty="0" smtClean="0">
                <a:cs typeface="Nazanin" panose="00000400000000000000" pitchFamily="2" charset="-78"/>
              </a:rPr>
              <a:t> </a:t>
            </a:r>
            <a:r>
              <a:rPr lang="fa-IR" sz="3200" b="1" dirty="0">
                <a:cs typeface="Nazanin" panose="00000400000000000000" pitchFamily="2" charset="-78"/>
              </a:rPr>
              <a:t>خطر پذیر درون بنگاهی </a:t>
            </a:r>
            <a:endParaRPr lang="en-US" sz="3200" b="1" dirty="0">
              <a:cs typeface="Nazanin" panose="00000400000000000000" pitchFamily="2" charset="-78"/>
            </a:endParaRPr>
          </a:p>
        </p:txBody>
      </p:sp>
      <p:pic>
        <p:nvPicPr>
          <p:cNvPr id="3" name="Picture 2"/>
          <p:cNvPicPr>
            <a:picLocks noChangeAspect="1"/>
          </p:cNvPicPr>
          <p:nvPr/>
        </p:nvPicPr>
        <p:blipFill>
          <a:blip r:embed="rId2"/>
          <a:stretch>
            <a:fillRect/>
          </a:stretch>
        </p:blipFill>
        <p:spPr>
          <a:xfrm>
            <a:off x="586867" y="286603"/>
            <a:ext cx="6308290" cy="5694887"/>
          </a:xfrm>
          <a:prstGeom prst="rect">
            <a:avLst/>
          </a:prstGeom>
        </p:spPr>
      </p:pic>
      <p:sp>
        <p:nvSpPr>
          <p:cNvPr id="4" name="TextBox 3"/>
          <p:cNvSpPr txBox="1"/>
          <p:nvPr/>
        </p:nvSpPr>
        <p:spPr>
          <a:xfrm>
            <a:off x="7116793" y="2540478"/>
            <a:ext cx="4602224" cy="3152955"/>
          </a:xfrm>
          <a:prstGeom prst="rect">
            <a:avLst/>
          </a:prstGeom>
          <a:noFill/>
        </p:spPr>
        <p:txBody>
          <a:bodyPr wrap="square" rtlCol="0">
            <a:spAutoFit/>
          </a:bodyPr>
          <a:lstStyle/>
          <a:p>
            <a:pPr marL="285750" indent="-285750" algn="r" rtl="1">
              <a:buFont typeface="Arial" panose="020B0604020202020204" pitchFamily="34" charset="0"/>
              <a:buChar char="•"/>
            </a:pPr>
            <a:r>
              <a:rPr lang="fa-IR" sz="2400" dirty="0">
                <a:cs typeface="Nazanin" panose="00000400000000000000" pitchFamily="2" charset="-78"/>
              </a:rPr>
              <a:t>یکپارچگی مستقیم با کسب و کار موجود</a:t>
            </a:r>
          </a:p>
          <a:p>
            <a:pPr marL="285750" indent="-285750" algn="r" rtl="1">
              <a:buFont typeface="Arial" panose="020B0604020202020204" pitchFamily="34" charset="0"/>
              <a:buChar char="•"/>
            </a:pPr>
            <a:r>
              <a:rPr lang="fa-IR" sz="2400" dirty="0">
                <a:cs typeface="Nazanin" panose="00000400000000000000" pitchFamily="2" charset="-78"/>
              </a:rPr>
              <a:t>تیم های کسب و کار یکپارچه</a:t>
            </a:r>
          </a:p>
          <a:p>
            <a:pPr marL="285750" indent="-285750" algn="r" rtl="1">
              <a:buFont typeface="Arial" panose="020B0604020202020204" pitchFamily="34" charset="0"/>
              <a:buChar char="•"/>
            </a:pPr>
            <a:r>
              <a:rPr lang="fa-IR" sz="2400" dirty="0">
                <a:cs typeface="Nazanin" panose="00000400000000000000" pitchFamily="2" charset="-78"/>
              </a:rPr>
              <a:t>اختصاص کارکنان یک واحد به فعالیت های پشتیبانی در کل شرکت  </a:t>
            </a:r>
          </a:p>
          <a:p>
            <a:pPr marL="285750" indent="-285750" algn="r" rtl="1">
              <a:buFont typeface="Arial" panose="020B0604020202020204" pitchFamily="34" charset="0"/>
              <a:buChar char="•"/>
            </a:pPr>
            <a:r>
              <a:rPr lang="fa-IR" sz="2400" dirty="0">
                <a:cs typeface="Nazanin" panose="00000400000000000000" pitchFamily="2" charset="-78"/>
              </a:rPr>
              <a:t> یک بخش مجزای سرمایه گذاری خطر پذیر درون بنگاهی</a:t>
            </a:r>
          </a:p>
          <a:p>
            <a:pPr marL="285750" indent="-285750" algn="r" rtl="1">
              <a:buFont typeface="Arial" panose="020B0604020202020204" pitchFamily="34" charset="0"/>
              <a:buChar char="•"/>
            </a:pPr>
            <a:r>
              <a:rPr lang="fa-IR" sz="2400" dirty="0">
                <a:cs typeface="Nazanin" panose="00000400000000000000" pitchFamily="2" charset="-78"/>
              </a:rPr>
              <a:t>فروش یا ایجاد شرکت زایشی  </a:t>
            </a:r>
          </a:p>
          <a:p>
            <a:pPr marL="285750" indent="-285750" algn="r" rtl="1">
              <a:buFont typeface="Arial" panose="020B0604020202020204" pitchFamily="34" charset="0"/>
              <a:buChar char="•"/>
            </a:pPr>
            <a:endParaRPr lang="en-US" sz="24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111706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068" y="286603"/>
            <a:ext cx="8455611" cy="1326537"/>
          </a:xfrm>
        </p:spPr>
        <p:txBody>
          <a:bodyPr>
            <a:noAutofit/>
          </a:bodyPr>
          <a:lstStyle/>
          <a:p>
            <a:pPr algn="r" rtl="1"/>
            <a:r>
              <a:rPr lang="fa-IR" sz="3200" b="1" dirty="0">
                <a:cs typeface="Nazanin" panose="00000400000000000000" pitchFamily="2" charset="-78"/>
              </a:rPr>
              <a:t>یادگیری از راه سرمایه گذاریهای خطرپذیر  درون بنگاهی  </a:t>
            </a:r>
            <a:endParaRPr lang="en-US" sz="3200" b="1" dirty="0">
              <a:cs typeface="Nazanin" panose="00000400000000000000" pitchFamily="2" charset="-78"/>
            </a:endParaRPr>
          </a:p>
        </p:txBody>
      </p:sp>
      <p:pic>
        <p:nvPicPr>
          <p:cNvPr id="3" name="Picture 2"/>
          <p:cNvPicPr>
            <a:picLocks noChangeAspect="1"/>
          </p:cNvPicPr>
          <p:nvPr/>
        </p:nvPicPr>
        <p:blipFill>
          <a:blip r:embed="rId2"/>
          <a:stretch>
            <a:fillRect/>
          </a:stretch>
        </p:blipFill>
        <p:spPr>
          <a:xfrm>
            <a:off x="1640008" y="1825275"/>
            <a:ext cx="8599548" cy="4392483"/>
          </a:xfrm>
          <a:prstGeom prst="rect">
            <a:avLst/>
          </a:prstGeom>
        </p:spPr>
      </p:pic>
    </p:spTree>
    <p:extLst>
      <p:ext uri="{BB962C8B-B14F-4D97-AF65-F5344CB8AC3E}">
        <p14:creationId xmlns:p14="http://schemas.microsoft.com/office/powerpoint/2010/main" val="368817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a:cs typeface="Nazanin" panose="00000400000000000000" pitchFamily="2" charset="-78"/>
              </a:rPr>
              <a:t>یادگیری از راه سرمایه گذاریهای خطرپذیر  درون بنگاهی  </a:t>
            </a:r>
            <a:endParaRPr lang="en-US" sz="3600" b="1" dirty="0">
              <a:cs typeface="Nazanin" panose="00000400000000000000" pitchFamily="2" charset="-78"/>
            </a:endParaRPr>
          </a:p>
        </p:txBody>
      </p:sp>
      <p:sp>
        <p:nvSpPr>
          <p:cNvPr id="3" name="TextBox 2"/>
          <p:cNvSpPr txBox="1"/>
          <p:nvPr/>
        </p:nvSpPr>
        <p:spPr>
          <a:xfrm>
            <a:off x="5546786" y="2040146"/>
            <a:ext cx="6564702" cy="4154984"/>
          </a:xfrm>
          <a:prstGeom prst="rect">
            <a:avLst/>
          </a:prstGeom>
          <a:noFill/>
        </p:spPr>
        <p:txBody>
          <a:bodyPr wrap="square" rtlCol="0">
            <a:spAutoFit/>
          </a:bodyPr>
          <a:lstStyle/>
          <a:p>
            <a:pPr algn="just" rtl="1"/>
            <a:r>
              <a:rPr lang="fa-IR" sz="2400" dirty="0">
                <a:cs typeface="Nazanin" panose="00000400000000000000" pitchFamily="2" charset="-78"/>
              </a:rPr>
              <a:t> </a:t>
            </a:r>
          </a:p>
          <a:p>
            <a:pPr marL="342900" indent="-342900" algn="just" rtl="1">
              <a:buFont typeface="Arial" panose="020B0604020202020204" pitchFamily="34" charset="0"/>
              <a:buChar char="•"/>
            </a:pPr>
            <a:r>
              <a:rPr lang="fa-IR" sz="2400" b="1" dirty="0">
                <a:solidFill>
                  <a:srgbClr val="FF0000"/>
                </a:solidFill>
                <a:cs typeface="Nazanin" panose="00000400000000000000" pitchFamily="2" charset="-78"/>
              </a:rPr>
              <a:t>عوامل موفقیت</a:t>
            </a:r>
          </a:p>
          <a:p>
            <a:pPr marL="457200" indent="-457200" algn="just" rtl="1">
              <a:buFont typeface="+mj-lt"/>
              <a:buAutoNum type="arabicPeriod"/>
            </a:pPr>
            <a:r>
              <a:rPr lang="fa-IR" sz="2400" dirty="0">
                <a:cs typeface="Nazanin" panose="00000400000000000000" pitchFamily="2" charset="-78"/>
              </a:rPr>
              <a:t> متمایز کردن تصمیمات نادرست از بدشانسی هنگام ارزیابی کسب و کارهای خطر پذیر شکست خورده</a:t>
            </a:r>
          </a:p>
          <a:p>
            <a:pPr marL="457200" indent="-457200" algn="just" rtl="1">
              <a:buFont typeface="+mj-lt"/>
              <a:buAutoNum type="arabicPeriod"/>
            </a:pPr>
            <a:r>
              <a:rPr lang="fa-IR" sz="2400" dirty="0">
                <a:cs typeface="Nazanin" panose="00000400000000000000" pitchFamily="2" charset="-78"/>
              </a:rPr>
              <a:t>اندازه گیری پیشرفت کسب و کار خطرپذیر با توجه به گام های اساسی توافق شده و در صورت لزوم تغییر جهت</a:t>
            </a:r>
          </a:p>
          <a:p>
            <a:pPr marL="457200" indent="-457200" algn="just" rtl="1">
              <a:buFont typeface="+mj-lt"/>
              <a:buAutoNum type="arabicPeriod"/>
            </a:pPr>
            <a:r>
              <a:rPr lang="fa-IR" sz="2400" dirty="0">
                <a:cs typeface="Nazanin" panose="00000400000000000000" pitchFamily="2" charset="-78"/>
              </a:rPr>
              <a:t>پایان دادن به فعالیت کسب و کار خطرپذیر در مواقع لازم و عدم سرمایه‌گذاری بیشتر در آن  </a:t>
            </a:r>
          </a:p>
          <a:p>
            <a:pPr marL="457200" indent="-457200" algn="just" rtl="1">
              <a:buFont typeface="+mj-lt"/>
              <a:buAutoNum type="arabicPeriod"/>
            </a:pPr>
            <a:r>
              <a:rPr lang="fa-IR" sz="2400" dirty="0">
                <a:cs typeface="Nazanin" panose="00000400000000000000" pitchFamily="2" charset="-78"/>
              </a:rPr>
              <a:t>در نظر داشتن سرمایه گذاری خطرپذیر به عنوان یک فرآیند یادگیری و مهارت داشتن در یادگیری از شکست ها و موفقیت ها</a:t>
            </a:r>
          </a:p>
          <a:p>
            <a:pPr algn="just" rtl="1"/>
            <a:endParaRPr lang="en-US" sz="2400" kern="1200" dirty="0">
              <a:solidFill>
                <a:schemeClr val="tx1"/>
              </a:solidFill>
              <a:cs typeface="Nazanin" panose="00000400000000000000" pitchFamily="2" charset="-78"/>
            </a:endParaRPr>
          </a:p>
        </p:txBody>
      </p:sp>
      <p:sp>
        <p:nvSpPr>
          <p:cNvPr id="4" name="TextBox 3"/>
          <p:cNvSpPr txBox="1"/>
          <p:nvPr/>
        </p:nvSpPr>
        <p:spPr>
          <a:xfrm>
            <a:off x="-181156" y="2432649"/>
            <a:ext cx="4520242" cy="1569660"/>
          </a:xfrm>
          <a:prstGeom prst="rect">
            <a:avLst/>
          </a:prstGeom>
          <a:noFill/>
        </p:spPr>
        <p:txBody>
          <a:bodyPr wrap="square" rtlCol="0">
            <a:spAutoFit/>
          </a:bodyPr>
          <a:lstStyle/>
          <a:p>
            <a:pPr marL="342900" indent="-342900" algn="r" rtl="1">
              <a:buFont typeface="Arial" panose="020B0604020202020204" pitchFamily="34" charset="0"/>
              <a:buChar char="•"/>
            </a:pPr>
            <a:r>
              <a:rPr lang="fa-IR" sz="2400" b="1" dirty="0">
                <a:solidFill>
                  <a:srgbClr val="FF0000"/>
                </a:solidFill>
                <a:cs typeface="Nazanin" panose="00000400000000000000" pitchFamily="2" charset="-78"/>
              </a:rPr>
              <a:t>دلایل شکست</a:t>
            </a:r>
          </a:p>
          <a:p>
            <a:pPr marL="457200" indent="-457200" algn="r" rtl="1">
              <a:buFont typeface="+mj-lt"/>
              <a:buAutoNum type="arabicPeriod"/>
            </a:pPr>
            <a:r>
              <a:rPr lang="fa-IR" sz="2400" dirty="0">
                <a:cs typeface="Nazanin" panose="00000400000000000000" pitchFamily="2" charset="-78"/>
              </a:rPr>
              <a:t>واژگونی راهبردی </a:t>
            </a:r>
          </a:p>
          <a:p>
            <a:pPr marL="457200" indent="-457200" algn="r" rtl="1">
              <a:buFont typeface="+mj-lt"/>
              <a:buAutoNum type="arabicPeriod"/>
            </a:pPr>
            <a:r>
              <a:rPr lang="fa-IR" sz="2400" dirty="0">
                <a:cs typeface="Nazanin" panose="00000400000000000000" pitchFamily="2" charset="-78"/>
              </a:rPr>
              <a:t>دام ظهور  </a:t>
            </a:r>
          </a:p>
          <a:p>
            <a:endParaRPr lang="en-US" sz="2400" kern="1200" dirty="0">
              <a:solidFill>
                <a:schemeClr val="tx1"/>
              </a:solidFill>
            </a:endParaRPr>
          </a:p>
        </p:txBody>
      </p:sp>
    </p:spTree>
    <p:extLst>
      <p:ext uri="{BB962C8B-B14F-4D97-AF65-F5344CB8AC3E}">
        <p14:creationId xmlns:p14="http://schemas.microsoft.com/office/powerpoint/2010/main" val="411039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a:cs typeface="Nazanin" panose="00000400000000000000" pitchFamily="2" charset="-78"/>
              </a:rPr>
              <a:t>سرمایه گذاری های مشترک و اتحاد ها </a:t>
            </a:r>
            <a:endParaRPr lang="en-US" sz="4000" b="1" dirty="0">
              <a:cs typeface="Nazanin" panose="00000400000000000000" pitchFamily="2" charset="-78"/>
            </a:endParaRPr>
          </a:p>
        </p:txBody>
      </p:sp>
      <p:sp>
        <p:nvSpPr>
          <p:cNvPr id="3" name="TextBox 2"/>
          <p:cNvSpPr txBox="1"/>
          <p:nvPr/>
        </p:nvSpPr>
        <p:spPr>
          <a:xfrm>
            <a:off x="2907103" y="2669876"/>
            <a:ext cx="7591244" cy="2677656"/>
          </a:xfrm>
          <a:prstGeom prst="rect">
            <a:avLst/>
          </a:prstGeom>
          <a:noFill/>
        </p:spPr>
        <p:txBody>
          <a:bodyPr wrap="square" rtlCol="0">
            <a:spAutoFit/>
          </a:bodyPr>
          <a:lstStyle/>
          <a:p>
            <a:pPr marL="342900" indent="-342900" algn="r" rtl="1">
              <a:buFont typeface="Arial" panose="020B0604020202020204" pitchFamily="34" charset="0"/>
              <a:buChar char="•"/>
            </a:pPr>
            <a:r>
              <a:rPr lang="fa-IR" sz="2400" dirty="0">
                <a:cs typeface="Nazanin" panose="00000400000000000000" pitchFamily="2" charset="-78"/>
              </a:rPr>
              <a:t>بنگاه ها به چند دلیل با یکدیگر همکاری می کند</a:t>
            </a:r>
          </a:p>
          <a:p>
            <a:pPr marL="342900" indent="-342900" algn="r" rtl="1">
              <a:buFont typeface="Arial" panose="020B0604020202020204" pitchFamily="34" charset="0"/>
              <a:buChar char="•"/>
            </a:pPr>
            <a:r>
              <a:rPr lang="fa-IR" sz="2400" dirty="0">
                <a:cs typeface="Nazanin" panose="00000400000000000000" pitchFamily="2" charset="-78"/>
              </a:rPr>
              <a:t> کاهش هزینه توسعه فناوری یا ورود به بازار  </a:t>
            </a:r>
          </a:p>
          <a:p>
            <a:pPr marL="342900" indent="-342900" algn="r" rtl="1">
              <a:buFont typeface="Arial" panose="020B0604020202020204" pitchFamily="34" charset="0"/>
              <a:buChar char="•"/>
            </a:pPr>
            <a:r>
              <a:rPr lang="fa-IR" sz="2400" dirty="0">
                <a:cs typeface="Nazanin" panose="00000400000000000000" pitchFamily="2" charset="-78"/>
              </a:rPr>
              <a:t>کاهش ریسک توسعه یا ورود به بازار</a:t>
            </a:r>
          </a:p>
          <a:p>
            <a:pPr marL="342900" indent="-342900" algn="r" rtl="1">
              <a:buFont typeface="Arial" panose="020B0604020202020204" pitchFamily="34" charset="0"/>
              <a:buChar char="•"/>
            </a:pPr>
            <a:r>
              <a:rPr lang="fa-IR" sz="2400" dirty="0">
                <a:cs typeface="Nazanin" panose="00000400000000000000" pitchFamily="2" charset="-78"/>
              </a:rPr>
              <a:t>کاهش زمان لازم برای توسعه و تجاری سازی محصولات جدید</a:t>
            </a:r>
          </a:p>
          <a:p>
            <a:pPr marL="342900" indent="-342900" algn="r" rtl="1">
              <a:buFont typeface="Arial" panose="020B0604020202020204" pitchFamily="34" charset="0"/>
              <a:buChar char="•"/>
            </a:pPr>
            <a:r>
              <a:rPr lang="fa-IR" sz="2400" dirty="0">
                <a:cs typeface="Nazanin" panose="00000400000000000000" pitchFamily="2" charset="-78"/>
              </a:rPr>
              <a:t>دستیابی به صرفه مقیاس در تولید</a:t>
            </a:r>
          </a:p>
          <a:p>
            <a:pPr marL="342900" indent="-342900" algn="r" rtl="1">
              <a:buFont typeface="Arial" panose="020B0604020202020204" pitchFamily="34" charset="0"/>
              <a:buChar char="•"/>
            </a:pPr>
            <a:r>
              <a:rPr lang="fa-IR" sz="2400" dirty="0">
                <a:cs typeface="Nazanin" panose="00000400000000000000" pitchFamily="2" charset="-78"/>
              </a:rPr>
              <a:t>تشویق یادگیری مشارکتی </a:t>
            </a:r>
          </a:p>
          <a:p>
            <a:pPr algn="r" rtl="1"/>
            <a:endParaRPr lang="fa-IR" sz="2400" dirty="0">
              <a:cs typeface="Nazanin" panose="00000400000000000000" pitchFamily="2" charset="-78"/>
            </a:endParaRPr>
          </a:p>
        </p:txBody>
      </p:sp>
    </p:spTree>
    <p:extLst>
      <p:ext uri="{BB962C8B-B14F-4D97-AF65-F5344CB8AC3E}">
        <p14:creationId xmlns:p14="http://schemas.microsoft.com/office/powerpoint/2010/main" val="153646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259" y="128307"/>
            <a:ext cx="4891177" cy="836762"/>
          </a:xfrm>
        </p:spPr>
        <p:txBody>
          <a:bodyPr>
            <a:normAutofit/>
          </a:bodyPr>
          <a:lstStyle/>
          <a:p>
            <a:pPr algn="r" rtl="1"/>
            <a:r>
              <a:rPr lang="fa-IR" sz="3600" b="1" dirty="0" smtClean="0">
                <a:cs typeface="Nazanin" panose="00000400000000000000" pitchFamily="2" charset="-78"/>
              </a:rPr>
              <a:t>مدلی برای همکاری نواوری</a:t>
            </a:r>
            <a:endParaRPr lang="en-US" sz="3600" b="1" dirty="0">
              <a:cs typeface="Nazanin" panose="00000400000000000000" pitchFamily="2" charset="-78"/>
            </a:endParaRPr>
          </a:p>
        </p:txBody>
      </p:sp>
      <p:pic>
        <p:nvPicPr>
          <p:cNvPr id="3" name="Picture 2"/>
          <p:cNvPicPr>
            <a:picLocks noChangeAspect="1"/>
          </p:cNvPicPr>
          <p:nvPr/>
        </p:nvPicPr>
        <p:blipFill>
          <a:blip r:embed="rId2"/>
          <a:stretch>
            <a:fillRect/>
          </a:stretch>
        </p:blipFill>
        <p:spPr>
          <a:xfrm>
            <a:off x="2078965" y="965069"/>
            <a:ext cx="8341745" cy="5023939"/>
          </a:xfrm>
          <a:prstGeom prst="rect">
            <a:avLst/>
          </a:prstGeom>
        </p:spPr>
      </p:pic>
    </p:spTree>
    <p:extLst>
      <p:ext uri="{BB962C8B-B14F-4D97-AF65-F5344CB8AC3E}">
        <p14:creationId xmlns:p14="http://schemas.microsoft.com/office/powerpoint/2010/main" val="221387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82554" cy="1628461"/>
          </a:xfrm>
        </p:spPr>
        <p:txBody>
          <a:bodyPr/>
          <a:lstStyle/>
          <a:p>
            <a:pPr algn="r" rtl="1"/>
            <a:r>
              <a:rPr lang="fa-IR" b="1" dirty="0">
                <a:cs typeface="Nazanin" panose="00000400000000000000" pitchFamily="2" charset="-78"/>
              </a:rPr>
              <a:t>کسب و کار خطر پذیر چیست</a:t>
            </a:r>
            <a:br>
              <a:rPr lang="fa-IR" b="1" dirty="0">
                <a:cs typeface="Nazanin" panose="00000400000000000000" pitchFamily="2" charset="-78"/>
              </a:rPr>
            </a:br>
            <a:endParaRPr lang="en-US" b="1" dirty="0">
              <a:cs typeface="Nazanin" panose="00000400000000000000" pitchFamily="2" charset="-78"/>
            </a:endParaRPr>
          </a:p>
        </p:txBody>
      </p:sp>
      <p:sp>
        <p:nvSpPr>
          <p:cNvPr id="4" name="TextBox 3"/>
          <p:cNvSpPr txBox="1"/>
          <p:nvPr/>
        </p:nvSpPr>
        <p:spPr>
          <a:xfrm>
            <a:off x="1097280" y="2825149"/>
            <a:ext cx="8862778" cy="1815882"/>
          </a:xfrm>
          <a:prstGeom prst="rect">
            <a:avLst/>
          </a:prstGeom>
          <a:noFill/>
        </p:spPr>
        <p:txBody>
          <a:bodyPr wrap="square" rtlCol="0">
            <a:spAutoFit/>
          </a:bodyPr>
          <a:lstStyle/>
          <a:p>
            <a:pPr algn="just" rtl="1"/>
            <a:r>
              <a:rPr lang="fa-IR" sz="2800" dirty="0"/>
              <a:t>کسب و کار خطرپذیر در معنای عام  گستره ای از روشهای مختلف توسعه نوآوری هاست  که جایگزین فرآیندهای داخلی مرسوم برای توسعه محصول یا خدمت جدید می شود</a:t>
            </a:r>
          </a:p>
          <a:p>
            <a:pPr algn="just" rtl="1"/>
            <a:endParaRPr lang="en-US" sz="28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4211252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84969" y="139100"/>
            <a:ext cx="4930896" cy="6199588"/>
          </a:xfrm>
          <a:prstGeom prst="rect">
            <a:avLst/>
          </a:prstGeom>
        </p:spPr>
      </p:pic>
    </p:spTree>
    <p:extLst>
      <p:ext uri="{BB962C8B-B14F-4D97-AF65-F5344CB8AC3E}">
        <p14:creationId xmlns:p14="http://schemas.microsoft.com/office/powerpoint/2010/main" val="205728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90573" y="366443"/>
            <a:ext cx="6671813" cy="5798123"/>
          </a:xfrm>
          <a:prstGeom prst="rect">
            <a:avLst/>
          </a:prstGeom>
        </p:spPr>
      </p:pic>
    </p:spTree>
    <p:extLst>
      <p:ext uri="{BB962C8B-B14F-4D97-AF65-F5344CB8AC3E}">
        <p14:creationId xmlns:p14="http://schemas.microsoft.com/office/powerpoint/2010/main" val="75042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smtClean="0">
                <a:cs typeface="Nazanin" panose="00000400000000000000" pitchFamily="2" charset="-78"/>
              </a:rPr>
              <a:t>راهبردهای کاهش عدم تطابق فرهنگی</a:t>
            </a:r>
            <a:endParaRPr lang="en-US" sz="4000" b="1" dirty="0">
              <a:cs typeface="Nazanin" panose="00000400000000000000" pitchFamily="2" charset="-78"/>
            </a:endParaRPr>
          </a:p>
        </p:txBody>
      </p:sp>
      <p:sp>
        <p:nvSpPr>
          <p:cNvPr id="3" name="TextBox 2"/>
          <p:cNvSpPr txBox="1"/>
          <p:nvPr/>
        </p:nvSpPr>
        <p:spPr>
          <a:xfrm>
            <a:off x="1915064" y="2851030"/>
            <a:ext cx="8177841" cy="2246769"/>
          </a:xfrm>
          <a:prstGeom prst="rect">
            <a:avLst/>
          </a:prstGeom>
          <a:noFill/>
        </p:spPr>
        <p:txBody>
          <a:bodyPr wrap="square" rtlCol="0">
            <a:spAutoFit/>
          </a:bodyPr>
          <a:lstStyle/>
          <a:p>
            <a:pPr marL="457200" indent="-457200" algn="r" rtl="1">
              <a:buFont typeface="+mj-lt"/>
              <a:buAutoNum type="arabicPeriod"/>
            </a:pPr>
            <a:r>
              <a:rPr lang="fa-IR" sz="2800" dirty="0">
                <a:cs typeface="Nazanin" panose="00000400000000000000" pitchFamily="2" charset="-78"/>
              </a:rPr>
              <a:t>پذیرش فرهنگ یکدیگر</a:t>
            </a:r>
          </a:p>
          <a:p>
            <a:pPr marL="457200" indent="-457200" algn="r" rtl="1">
              <a:buFont typeface="+mj-lt"/>
              <a:buAutoNum type="arabicPeriod"/>
            </a:pPr>
            <a:r>
              <a:rPr lang="fa-IR" sz="2800" dirty="0">
                <a:cs typeface="Nazanin" panose="00000400000000000000" pitchFamily="2" charset="-78"/>
              </a:rPr>
              <a:t>محدود کردن تماس های فرهنگی لازم با طراحی عملیاتی پروژه</a:t>
            </a:r>
          </a:p>
          <a:p>
            <a:pPr marL="457200" indent="-457200" algn="just" rtl="1">
              <a:buFont typeface="+mj-lt"/>
              <a:buAutoNum type="arabicPeriod"/>
            </a:pPr>
            <a:r>
              <a:rPr lang="fa-IR" sz="2800" dirty="0">
                <a:cs typeface="Nazanin" panose="00000400000000000000" pitchFamily="2" charset="-78"/>
              </a:rPr>
              <a:t>استفاده از مترجمان یا رابطه بین فرهنگ سنگی برای کمک به شناسایی، تعبیر و انتقال هنجارهای فرهنگی متفاوت  </a:t>
            </a:r>
          </a:p>
          <a:p>
            <a:pPr marL="457200" indent="-457200" algn="r" rtl="1">
              <a:buFont typeface="+mj-lt"/>
              <a:buAutoNum type="arabicPeriod"/>
            </a:pPr>
            <a:endParaRPr lang="en-US" sz="28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215333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b="1" dirty="0">
                <a:cs typeface="Nazanin" panose="00000400000000000000" pitchFamily="2" charset="-78"/>
              </a:rPr>
              <a:t>عوامل موثر بر موفقیت اتحاد  </a:t>
            </a:r>
          </a:p>
        </p:txBody>
      </p:sp>
      <p:sp>
        <p:nvSpPr>
          <p:cNvPr id="4" name="Rectangle 3"/>
          <p:cNvSpPr/>
          <p:nvPr/>
        </p:nvSpPr>
        <p:spPr>
          <a:xfrm>
            <a:off x="3048000" y="2413338"/>
            <a:ext cx="6096000" cy="2677656"/>
          </a:xfrm>
          <a:prstGeom prst="rect">
            <a:avLst/>
          </a:prstGeom>
        </p:spPr>
        <p:txBody>
          <a:bodyPr>
            <a:spAutoFit/>
          </a:bodyPr>
          <a:lstStyle/>
          <a:p>
            <a:pPr marL="342900" indent="-342900" algn="r" rtl="1">
              <a:buFont typeface="Arial" panose="020B0604020202020204" pitchFamily="34" charset="0"/>
              <a:buChar char="•"/>
            </a:pPr>
            <a:r>
              <a:rPr lang="fa-IR" sz="2400" dirty="0">
                <a:cs typeface="Nazanin" panose="00000400000000000000" pitchFamily="2" charset="-78"/>
              </a:rPr>
              <a:t>اهمیت یکسان اتحاد در نظر همه شرکا </a:t>
            </a:r>
          </a:p>
          <a:p>
            <a:pPr marL="342900" indent="-342900" algn="r" rtl="1">
              <a:buFont typeface="Arial" panose="020B0604020202020204" pitchFamily="34" charset="0"/>
              <a:buChar char="•"/>
            </a:pPr>
            <a:r>
              <a:rPr lang="fa-IR" sz="2400" dirty="0">
                <a:cs typeface="Nazanin" panose="00000400000000000000" pitchFamily="2" charset="-78"/>
              </a:rPr>
              <a:t> وجود پرچمدار همکاری</a:t>
            </a:r>
          </a:p>
          <a:p>
            <a:pPr marL="342900" indent="-342900" algn="r" rtl="1">
              <a:buFont typeface="Arial" panose="020B0604020202020204" pitchFamily="34" charset="0"/>
              <a:buChar char="•"/>
            </a:pPr>
            <a:r>
              <a:rPr lang="fa-IR" sz="2400" dirty="0">
                <a:cs typeface="Nazanin" panose="00000400000000000000" pitchFamily="2" charset="-78"/>
              </a:rPr>
              <a:t>اعتماد متقابل شرکا</a:t>
            </a:r>
          </a:p>
          <a:p>
            <a:pPr marL="342900" indent="-342900" algn="r" rtl="1">
              <a:buFont typeface="Arial" panose="020B0604020202020204" pitchFamily="34" charset="0"/>
              <a:buChar char="•"/>
            </a:pPr>
            <a:r>
              <a:rPr lang="fa-IR" sz="2400" dirty="0">
                <a:cs typeface="Nazanin" panose="00000400000000000000" pitchFamily="2" charset="-78"/>
              </a:rPr>
              <a:t>برنامه مشخص برای پروژه و گام های اساسی کار  </a:t>
            </a:r>
          </a:p>
          <a:p>
            <a:pPr marL="342900" indent="-342900" algn="r" rtl="1">
              <a:buFont typeface="Arial" panose="020B0604020202020204" pitchFamily="34" charset="0"/>
              <a:buChar char="•"/>
            </a:pPr>
            <a:r>
              <a:rPr lang="fa-IR" sz="2400" dirty="0">
                <a:cs typeface="Nazanin" panose="00000400000000000000" pitchFamily="2" charset="-78"/>
              </a:rPr>
              <a:t> ارتباط شرکا به ویژه کارکنان بازاریابی و فنی</a:t>
            </a:r>
          </a:p>
          <a:p>
            <a:pPr marL="342900" indent="-342900" algn="r" rtl="1">
              <a:buFont typeface="Arial" panose="020B0604020202020204" pitchFamily="34" charset="0"/>
              <a:buChar char="•"/>
            </a:pPr>
            <a:r>
              <a:rPr lang="fa-IR" sz="2400" dirty="0">
                <a:cs typeface="Nazanin" panose="00000400000000000000" pitchFamily="2" charset="-78"/>
              </a:rPr>
              <a:t>مشارکت شرکا به مقدار مورد انتظار</a:t>
            </a:r>
          </a:p>
          <a:p>
            <a:pPr marL="342900" indent="-342900" algn="r" rtl="1">
              <a:buFont typeface="Arial" panose="020B0604020202020204" pitchFamily="34" charset="0"/>
              <a:buChar char="•"/>
            </a:pPr>
            <a:r>
              <a:rPr lang="fa-IR" sz="2400" dirty="0">
                <a:cs typeface="Nazanin" panose="00000400000000000000" pitchFamily="2" charset="-78"/>
              </a:rPr>
              <a:t>تسهیم مساوی منافع  </a:t>
            </a:r>
          </a:p>
        </p:txBody>
      </p:sp>
    </p:spTree>
    <p:extLst>
      <p:ext uri="{BB962C8B-B14F-4D97-AF65-F5344CB8AC3E}">
        <p14:creationId xmlns:p14="http://schemas.microsoft.com/office/powerpoint/2010/main" val="286684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a:cs typeface="Nazanin" panose="00000400000000000000" pitchFamily="2" charset="-78"/>
              </a:rPr>
              <a:t>مبانی اعتماد در اتحاد ها </a:t>
            </a:r>
            <a:endParaRPr lang="en-US" sz="4000" b="1" dirty="0">
              <a:cs typeface="Nazanin" panose="00000400000000000000" pitchFamily="2" charset="-78"/>
            </a:endParaRPr>
          </a:p>
        </p:txBody>
      </p:sp>
      <p:sp>
        <p:nvSpPr>
          <p:cNvPr id="3" name="Rectangle 2"/>
          <p:cNvSpPr/>
          <p:nvPr/>
        </p:nvSpPr>
        <p:spPr>
          <a:xfrm>
            <a:off x="2018581" y="2274837"/>
            <a:ext cx="9137099" cy="2677656"/>
          </a:xfrm>
          <a:prstGeom prst="rect">
            <a:avLst/>
          </a:prstGeom>
        </p:spPr>
        <p:txBody>
          <a:bodyPr wrap="square">
            <a:spAutoFit/>
          </a:bodyPr>
          <a:lstStyle/>
          <a:p>
            <a:pPr marL="457200" indent="-457200" algn="just" rtl="1">
              <a:buFont typeface="+mj-lt"/>
              <a:buAutoNum type="arabicPeriod"/>
            </a:pPr>
            <a:r>
              <a:rPr lang="fa-IR" sz="2400" dirty="0">
                <a:cs typeface="Nazanin" panose="00000400000000000000" pitchFamily="2" charset="-78"/>
              </a:rPr>
              <a:t>قراردادی:  مجترم دانستن قواعد پذیرفته شده یا قانونی برای مبادلات دو طرف قرارداد </a:t>
            </a:r>
            <a:r>
              <a:rPr lang="fa-IR" sz="2400" dirty="0" smtClean="0">
                <a:cs typeface="Nazanin" panose="00000400000000000000" pitchFamily="2" charset="-78"/>
              </a:rPr>
              <a:t>البته </a:t>
            </a:r>
            <a:r>
              <a:rPr lang="fa-IR" sz="2400" dirty="0">
                <a:cs typeface="Nazanin" panose="00000400000000000000" pitchFamily="2" charset="-78"/>
              </a:rPr>
              <a:t>وجود این نوع اعتماد می‌تواند فقدان دیگر انواع اعتماد را نشان دهد  </a:t>
            </a:r>
          </a:p>
          <a:p>
            <a:pPr marL="457200" indent="-457200" algn="just" rtl="1">
              <a:buFont typeface="+mj-lt"/>
              <a:buAutoNum type="arabicPeriod"/>
            </a:pPr>
            <a:r>
              <a:rPr lang="fa-IR" sz="2400" dirty="0">
                <a:cs typeface="Nazanin" panose="00000400000000000000" pitchFamily="2" charset="-78"/>
              </a:rPr>
              <a:t>حسن نیت:  انتظارات متقابل از تعهد فراتر از الزامات قراردادی</a:t>
            </a:r>
          </a:p>
          <a:p>
            <a:pPr marL="457200" indent="-457200" algn="just" rtl="1">
              <a:buFont typeface="+mj-lt"/>
              <a:buAutoNum type="arabicPeriod"/>
            </a:pPr>
            <a:r>
              <a:rPr lang="fa-IR" sz="2400" dirty="0">
                <a:cs typeface="Nazanin" panose="00000400000000000000" pitchFamily="2" charset="-78"/>
              </a:rPr>
              <a:t>نهادی :  اعتماد بر مبنای ساختارهای رسمی</a:t>
            </a:r>
          </a:p>
          <a:p>
            <a:pPr marL="457200" indent="-457200" algn="just" rtl="1">
              <a:buFont typeface="+mj-lt"/>
              <a:buAutoNum type="arabicPeriod"/>
            </a:pPr>
            <a:r>
              <a:rPr lang="fa-IR" sz="2400" dirty="0">
                <a:cs typeface="Nazanin" panose="00000400000000000000" pitchFamily="2" charset="-78"/>
              </a:rPr>
              <a:t>شبکه :  به دلیل وجود روابط شخصی خانوادگی یا عمومی مذهبی</a:t>
            </a:r>
          </a:p>
          <a:p>
            <a:pPr marL="457200" indent="-457200" algn="just" rtl="1">
              <a:buFont typeface="+mj-lt"/>
              <a:buAutoNum type="arabicPeriod"/>
            </a:pPr>
            <a:r>
              <a:rPr lang="fa-IR" sz="2400" dirty="0">
                <a:cs typeface="Nazanin" panose="00000400000000000000" pitchFamily="2" charset="-78"/>
              </a:rPr>
              <a:t>شایستگی :  اعتماد بر مبنای اعتبار ناشی از مهارت ها یا دانش فنی</a:t>
            </a:r>
          </a:p>
          <a:p>
            <a:pPr marL="457200" indent="-457200" algn="just" rtl="1">
              <a:buFont typeface="+mj-lt"/>
              <a:buAutoNum type="arabicPeriod"/>
            </a:pPr>
            <a:r>
              <a:rPr lang="fa-IR" sz="2400" dirty="0">
                <a:cs typeface="Nazanin" panose="00000400000000000000" pitchFamily="2" charset="-78"/>
              </a:rPr>
              <a:t>تعهد :  علایق شخصی مشترک و تعهد به اهداف یکسان  </a:t>
            </a:r>
          </a:p>
        </p:txBody>
      </p:sp>
    </p:spTree>
    <p:extLst>
      <p:ext uri="{BB962C8B-B14F-4D97-AF65-F5344CB8AC3E}">
        <p14:creationId xmlns:p14="http://schemas.microsoft.com/office/powerpoint/2010/main" val="3092761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2038" y="286603"/>
            <a:ext cx="6176514" cy="5698525"/>
          </a:xfrm>
          <a:prstGeom prst="rect">
            <a:avLst/>
          </a:prstGeom>
        </p:spPr>
      </p:pic>
      <p:sp>
        <p:nvSpPr>
          <p:cNvPr id="2" name="Title 1"/>
          <p:cNvSpPr>
            <a:spLocks noGrp="1"/>
          </p:cNvSpPr>
          <p:nvPr>
            <p:ph type="title"/>
          </p:nvPr>
        </p:nvSpPr>
        <p:spPr>
          <a:xfrm>
            <a:off x="7306574" y="286603"/>
            <a:ext cx="4244195" cy="1559450"/>
          </a:xfrm>
        </p:spPr>
        <p:txBody>
          <a:bodyPr>
            <a:normAutofit/>
          </a:bodyPr>
          <a:lstStyle/>
          <a:p>
            <a:pPr algn="r" rtl="1"/>
            <a:r>
              <a:rPr lang="fa-IR" sz="3600" b="1" dirty="0">
                <a:cs typeface="Nazanin" panose="00000400000000000000" pitchFamily="2" charset="-78"/>
              </a:rPr>
              <a:t>عوامل تعیین کننده یادگیری از طریق اتحاد ها </a:t>
            </a:r>
          </a:p>
        </p:txBody>
      </p:sp>
      <p:sp>
        <p:nvSpPr>
          <p:cNvPr id="4" name="Rectangle 3"/>
          <p:cNvSpPr/>
          <p:nvPr/>
        </p:nvSpPr>
        <p:spPr>
          <a:xfrm>
            <a:off x="7168552" y="2535700"/>
            <a:ext cx="4485735" cy="1200329"/>
          </a:xfrm>
          <a:prstGeom prst="rect">
            <a:avLst/>
          </a:prstGeom>
        </p:spPr>
        <p:txBody>
          <a:bodyPr wrap="square">
            <a:spAutoFit/>
          </a:bodyPr>
          <a:lstStyle/>
          <a:p>
            <a:pPr marL="457200" indent="-457200" algn="r" rtl="1">
              <a:buFont typeface="+mj-lt"/>
              <a:buAutoNum type="alphaUcPeriod"/>
            </a:pPr>
            <a:r>
              <a:rPr lang="fa-IR" sz="2400" dirty="0">
                <a:cs typeface="Nazanin" panose="00000400000000000000" pitchFamily="2" charset="-78"/>
              </a:rPr>
              <a:t>نیت یادگیری  </a:t>
            </a:r>
          </a:p>
          <a:p>
            <a:pPr marL="457200" indent="-457200" algn="r" rtl="1">
              <a:buFont typeface="+mj-lt"/>
              <a:buAutoNum type="alphaUcPeriod"/>
            </a:pPr>
            <a:r>
              <a:rPr lang="fa-IR" sz="2400" dirty="0">
                <a:cs typeface="Nazanin" panose="00000400000000000000" pitchFamily="2" charset="-78"/>
              </a:rPr>
              <a:t> شفافیت و امکان یادگیری از طرف مقابل</a:t>
            </a:r>
          </a:p>
          <a:p>
            <a:pPr marL="457200" indent="-457200" algn="r" rtl="1">
              <a:buFont typeface="+mj-lt"/>
              <a:buAutoNum type="alphaUcPeriod"/>
            </a:pPr>
            <a:r>
              <a:rPr lang="fa-IR" sz="2400" dirty="0">
                <a:cs typeface="Nazanin" panose="00000400000000000000" pitchFamily="2" charset="-78"/>
              </a:rPr>
              <a:t>ظرفیت پذیرش یا ظرفیت جذب  </a:t>
            </a:r>
          </a:p>
        </p:txBody>
      </p:sp>
    </p:spTree>
    <p:extLst>
      <p:ext uri="{BB962C8B-B14F-4D97-AF65-F5344CB8AC3E}">
        <p14:creationId xmlns:p14="http://schemas.microsoft.com/office/powerpoint/2010/main" val="138687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122" y="1984076"/>
            <a:ext cx="2320504" cy="1906437"/>
          </a:xfrm>
        </p:spPr>
        <p:txBody>
          <a:bodyPr>
            <a:normAutofit/>
          </a:bodyPr>
          <a:lstStyle/>
          <a:p>
            <a:pPr algn="r" rtl="1"/>
            <a:r>
              <a:rPr lang="fa-IR" sz="6600" b="1" dirty="0" smtClean="0">
                <a:cs typeface="Nazanin" panose="00000400000000000000" pitchFamily="2" charset="-78"/>
              </a:rPr>
              <a:t>باتشکر</a:t>
            </a:r>
            <a:endParaRPr lang="en-US" sz="6600" b="1" dirty="0">
              <a:cs typeface="Nazanin" panose="00000400000000000000" pitchFamily="2" charset="-78"/>
            </a:endParaRPr>
          </a:p>
        </p:txBody>
      </p:sp>
    </p:spTree>
    <p:extLst>
      <p:ext uri="{BB962C8B-B14F-4D97-AF65-F5344CB8AC3E}">
        <p14:creationId xmlns:p14="http://schemas.microsoft.com/office/powerpoint/2010/main" val="197248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570" y="283437"/>
            <a:ext cx="8644199" cy="5669940"/>
          </a:xfrm>
          <a:prstGeom prst="rect">
            <a:avLst/>
          </a:prstGeom>
        </p:spPr>
      </p:pic>
    </p:spTree>
    <p:extLst>
      <p:ext uri="{BB962C8B-B14F-4D97-AF65-F5344CB8AC3E}">
        <p14:creationId xmlns:p14="http://schemas.microsoft.com/office/powerpoint/2010/main" val="162822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cs typeface="Nazanin" panose="00000400000000000000" pitchFamily="2" charset="-78"/>
              </a:rPr>
              <a:t>نقش ایجاد کسب و کارخطرپذیر در توسعه و تجاری سازی نواوری ها</a:t>
            </a:r>
            <a:endParaRPr lang="en-US" sz="3200" dirty="0">
              <a:cs typeface="Nazanin" panose="00000400000000000000" pitchFamily="2" charset="-78"/>
            </a:endParaRPr>
          </a:p>
        </p:txBody>
      </p:sp>
      <p:sp>
        <p:nvSpPr>
          <p:cNvPr id="3" name="TextBox 2"/>
          <p:cNvSpPr txBox="1"/>
          <p:nvPr/>
        </p:nvSpPr>
        <p:spPr>
          <a:xfrm>
            <a:off x="5180162" y="2514600"/>
            <a:ext cx="1828800" cy="369332"/>
          </a:xfrm>
          <a:prstGeom prst="rect">
            <a:avLst/>
          </a:prstGeom>
          <a:noFill/>
        </p:spPr>
        <p:txBody>
          <a:bodyPr wrap="square" rtlCol="0">
            <a:spAutoFit/>
          </a:bodyPr>
          <a:lstStyle/>
          <a:p>
            <a:pPr algn="just" rtl="1"/>
            <a:endParaRPr lang="en-US" sz="1800" kern="1200" dirty="0">
              <a:solidFill>
                <a:schemeClr val="tx1"/>
              </a:solidFill>
              <a:cs typeface="Nazanin" panose="00000400000000000000" pitchFamily="2" charset="-78"/>
            </a:endParaRPr>
          </a:p>
        </p:txBody>
      </p:sp>
      <p:sp>
        <p:nvSpPr>
          <p:cNvPr id="5" name="TextBox 4"/>
          <p:cNvSpPr txBox="1"/>
          <p:nvPr/>
        </p:nvSpPr>
        <p:spPr>
          <a:xfrm>
            <a:off x="934571" y="2245659"/>
            <a:ext cx="8814547" cy="3913399"/>
          </a:xfrm>
          <a:prstGeom prst="rect">
            <a:avLst/>
          </a:prstGeom>
          <a:noFill/>
        </p:spPr>
        <p:txBody>
          <a:bodyPr wrap="square" rtlCol="0">
            <a:spAutoFit/>
          </a:bodyPr>
          <a:lstStyle/>
          <a:p>
            <a:pPr algn="just" rtl="1"/>
            <a:r>
              <a:rPr lang="fa-IR" sz="2000" dirty="0">
                <a:cs typeface="Nazanin" panose="00000400000000000000" pitchFamily="2" charset="-78"/>
              </a:rPr>
              <a:t>گستره ای از انواع کسب و کارهای خطر پذیر را که در بستر های مختلف قابل استفاده هستند در شکل میبینید در حالتی که نیاز سازمان بهره برداری از شایستگی های داخلی و کنترل بیشتر کسب و کار است سرمایه گذاریهای خطر پذیر درون بنگاهی مناسب ترین گزینه است  </a:t>
            </a:r>
            <a:endParaRPr lang="fa-IR" sz="2000" dirty="0" smtClean="0">
              <a:cs typeface="Nazanin" panose="00000400000000000000" pitchFamily="2" charset="-78"/>
            </a:endParaRPr>
          </a:p>
          <a:p>
            <a:pPr algn="just" rtl="1"/>
            <a:r>
              <a:rPr lang="fa-IR" sz="2000" dirty="0"/>
              <a:t>سرمایه گذاری مشترک و اتحاد هایی که مستلزم همکاری با شرکت های بیرونی و در نتیجه کاهش کنترل و استقلال هستند اما در عوض دسترسی به شایستگی های شرکا را ممکن میکنند </a:t>
            </a:r>
          </a:p>
          <a:p>
            <a:pPr algn="just" rtl="1"/>
            <a:r>
              <a:rPr lang="fa-IR" sz="2000" dirty="0"/>
              <a:t>شرکت انشعاب آبی به کسب و کارهای خطر پذیر جدید حالت های حدی اند و اغلب مواقعی به کار میروند که بین شایستگی های محوری و کسب و کار خطرپذیر جدید ارتباط کمی وجود دارد . البته باید توجه داشت که این گزینه ها لازم است با یکدیگر در تعارض نیستند مثلاً یک کسب و کار انشعابی میتواند در یک اتحاد نقش همکار را داشته باشد و یا یک سرمایه گذاری خطرپذیر درون بنگاهی می تواند به یک شرکت انشعابی تبدیل شود همچنین حمله انواع کسب و کارهای خطرپذیر برای موفقیت به یک قهرمان خطرپذیر ، یک طرح تجاری قدرتمندو منابع کافی نیاز دارد</a:t>
            </a:r>
          </a:p>
          <a:p>
            <a:pPr algn="just" rtl="1"/>
            <a:endParaRPr lang="fa-IR" sz="2000" dirty="0">
              <a:cs typeface="Nazanin" panose="00000400000000000000" pitchFamily="2" charset="-78"/>
            </a:endParaRPr>
          </a:p>
        </p:txBody>
      </p:sp>
    </p:spTree>
    <p:extLst>
      <p:ext uri="{BB962C8B-B14F-4D97-AF65-F5344CB8AC3E}">
        <p14:creationId xmlns:p14="http://schemas.microsoft.com/office/powerpoint/2010/main" val="254601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200" b="1" dirty="0">
                <a:cs typeface="Nazanin" panose="00000400000000000000" pitchFamily="2" charset="-78"/>
              </a:rPr>
              <a:t>عوامل موثر بر افزایش احتمال راه اندازی یک کسب و کار خطرپذیر  </a:t>
            </a:r>
            <a:endParaRPr lang="en-US" sz="3200" b="1" dirty="0">
              <a:cs typeface="Nazanin" panose="00000400000000000000" pitchFamily="2" charset="-78"/>
            </a:endParaRPr>
          </a:p>
        </p:txBody>
      </p:sp>
      <p:sp>
        <p:nvSpPr>
          <p:cNvPr id="3" name="TextBox 2"/>
          <p:cNvSpPr txBox="1"/>
          <p:nvPr/>
        </p:nvSpPr>
        <p:spPr>
          <a:xfrm>
            <a:off x="3597144" y="2516489"/>
            <a:ext cx="4526658" cy="2246769"/>
          </a:xfrm>
          <a:prstGeom prst="rect">
            <a:avLst/>
          </a:prstGeom>
          <a:noFill/>
        </p:spPr>
        <p:txBody>
          <a:bodyPr wrap="square" rtlCol="0">
            <a:spAutoFit/>
          </a:bodyPr>
          <a:lstStyle/>
          <a:p>
            <a:pPr marL="285750" indent="-285750" algn="just" rtl="1">
              <a:buFont typeface="Arial" panose="020B0604020202020204" pitchFamily="34" charset="0"/>
              <a:buChar char="•"/>
            </a:pPr>
            <a:r>
              <a:rPr lang="fa-IR" sz="2800" dirty="0">
                <a:cs typeface="Nazanin" panose="00000400000000000000" pitchFamily="2" charset="-78"/>
              </a:rPr>
              <a:t>سابقه خانوادگی</a:t>
            </a:r>
          </a:p>
          <a:p>
            <a:pPr marL="285750" indent="-285750" algn="just" rtl="1">
              <a:buFont typeface="Arial" panose="020B0604020202020204" pitchFamily="34" charset="0"/>
              <a:buChar char="•"/>
            </a:pPr>
            <a:r>
              <a:rPr lang="fa-IR" sz="2800" dirty="0">
                <a:cs typeface="Nazanin" panose="00000400000000000000" pitchFamily="2" charset="-78"/>
              </a:rPr>
              <a:t>دین</a:t>
            </a:r>
          </a:p>
          <a:p>
            <a:pPr marL="285750" indent="-285750" algn="just" rtl="1">
              <a:buFont typeface="Arial" panose="020B0604020202020204" pitchFamily="34" charset="0"/>
              <a:buChar char="•"/>
            </a:pPr>
            <a:r>
              <a:rPr lang="fa-IR" sz="2800" dirty="0">
                <a:cs typeface="Nazanin" panose="00000400000000000000" pitchFamily="2" charset="-78"/>
              </a:rPr>
              <a:t>آموزش رسمی و تجربه کاری قبلی</a:t>
            </a:r>
          </a:p>
          <a:p>
            <a:pPr marL="285750" indent="-285750" algn="just" rtl="1">
              <a:buFont typeface="Arial" panose="020B0604020202020204" pitchFamily="34" charset="0"/>
              <a:buChar char="•"/>
            </a:pPr>
            <a:r>
              <a:rPr lang="fa-IR" sz="2800" dirty="0">
                <a:cs typeface="Nazanin" panose="00000400000000000000" pitchFamily="2" charset="-78"/>
              </a:rPr>
              <a:t>خصوصیت روانشناختی  </a:t>
            </a:r>
          </a:p>
          <a:p>
            <a:pPr algn="just" rtl="1"/>
            <a:endParaRPr lang="fa-IR" sz="2800" dirty="0">
              <a:cs typeface="Nazanin" panose="00000400000000000000" pitchFamily="2" charset="-78"/>
            </a:endParaRPr>
          </a:p>
        </p:txBody>
      </p:sp>
    </p:spTree>
    <p:extLst>
      <p:ext uri="{BB962C8B-B14F-4D97-AF65-F5344CB8AC3E}">
        <p14:creationId xmlns:p14="http://schemas.microsoft.com/office/powerpoint/2010/main" val="108155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3331" y="469027"/>
            <a:ext cx="5851426" cy="5500452"/>
          </a:xfrm>
          <a:prstGeom prst="rect">
            <a:avLst/>
          </a:prstGeom>
        </p:spPr>
      </p:pic>
      <p:sp>
        <p:nvSpPr>
          <p:cNvPr id="5" name="TextBox 4"/>
          <p:cNvSpPr txBox="1"/>
          <p:nvPr/>
        </p:nvSpPr>
        <p:spPr>
          <a:xfrm>
            <a:off x="5766758" y="1203385"/>
            <a:ext cx="5413076" cy="369332"/>
          </a:xfrm>
          <a:prstGeom prst="rect">
            <a:avLst/>
          </a:prstGeom>
          <a:noFill/>
        </p:spPr>
        <p:txBody>
          <a:bodyPr wrap="square" rtlCol="0">
            <a:spAutoFit/>
          </a:bodyPr>
          <a:lstStyle/>
          <a:p>
            <a:pPr algn="r" rtl="1"/>
            <a:r>
              <a:rPr lang="fa-IR" sz="1800" kern="1200" dirty="0" smtClean="0">
                <a:solidFill>
                  <a:schemeClr val="tx1"/>
                </a:solidFill>
                <a:cs typeface="Nazanin" panose="00000400000000000000" pitchFamily="2" charset="-78"/>
              </a:rPr>
              <a:t>عوامل موثر بر اتخاذ تصمیم برای راه اندازی یک کسب و کار خطرپذیر</a:t>
            </a:r>
            <a:endParaRPr lang="en-US" sz="18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152738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smtClean="0">
                <a:cs typeface="Nazanin" panose="00000400000000000000" pitchFamily="2" charset="-78"/>
              </a:rPr>
              <a:t>طرح تجاری کسب و کار خطرپذیر</a:t>
            </a:r>
            <a:br>
              <a:rPr lang="fa-IR" b="1" dirty="0" smtClean="0">
                <a:cs typeface="Nazanin" panose="00000400000000000000" pitchFamily="2" charset="-78"/>
              </a:rPr>
            </a:br>
            <a:r>
              <a:rPr lang="en-US" sz="6700" b="1" dirty="0" smtClean="0">
                <a:latin typeface="Aharoni" panose="02010803020104030203" pitchFamily="2" charset="-79"/>
                <a:cs typeface="Aharoni" panose="02010803020104030203" pitchFamily="2" charset="-79"/>
              </a:rPr>
              <a:t>BUSINESS PLAN</a:t>
            </a:r>
            <a:endParaRPr lang="en-US" sz="6700" b="1" dirty="0">
              <a:latin typeface="Aharoni" panose="02010803020104030203" pitchFamily="2" charset="-79"/>
              <a:cs typeface="Aharoni" panose="02010803020104030203" pitchFamily="2" charset="-79"/>
            </a:endParaRPr>
          </a:p>
        </p:txBody>
      </p:sp>
      <p:sp>
        <p:nvSpPr>
          <p:cNvPr id="3" name="TextBox 2"/>
          <p:cNvSpPr txBox="1"/>
          <p:nvPr/>
        </p:nvSpPr>
        <p:spPr>
          <a:xfrm>
            <a:off x="327805" y="2514600"/>
            <a:ext cx="10827876" cy="4462760"/>
          </a:xfrm>
          <a:prstGeom prst="rect">
            <a:avLst/>
          </a:prstGeom>
          <a:noFill/>
        </p:spPr>
        <p:txBody>
          <a:bodyPr wrap="square" rtlCol="0">
            <a:spAutoFit/>
          </a:bodyPr>
          <a:lstStyle/>
          <a:p>
            <a:pPr algn="just" rtl="1"/>
            <a:r>
              <a:rPr lang="fa-IR" sz="2000" dirty="0">
                <a:cs typeface="Nazanin" panose="00000400000000000000" pitchFamily="2" charset="-78"/>
              </a:rPr>
              <a:t>دلیل اصلی توسعه تجاری رسمی برای یک اسب کار خطر پذیر جدید ، جذب منابع مالی بیرونی است . با وجود این ، طرح تجاری یک کارکرد ثانویه مهم نیز دارد .  </a:t>
            </a:r>
          </a:p>
          <a:p>
            <a:pPr algn="just" rtl="1"/>
            <a:r>
              <a:rPr lang="fa-IR" sz="2000" dirty="0">
                <a:cs typeface="Nazanin" panose="00000400000000000000" pitchFamily="2" charset="-78"/>
              </a:rPr>
              <a:t>به طرح تجاری میتواند توافقی رسمی بین موسسان برای ایجاد و توسعه آتی کسب و کار خطر پذیر باشد . یک طرح تجاری می تواند به کاهش سوء تفاهم در میان موسسان و اجتناب از درس های بعدی درباره مسئولیت ها و منافع تفسیر اهداف انتزاعی و مبهم و تبدیل آنها به نیازهای عملیاتی سریع پشتیبانی از تصمیم گیری های آتی و شناسایی به بستان ها کمک </a:t>
            </a:r>
            <a:r>
              <a:rPr lang="fa-IR" sz="2000" dirty="0" smtClean="0">
                <a:cs typeface="Nazanin" panose="00000400000000000000" pitchFamily="2" charset="-78"/>
              </a:rPr>
              <a:t>کند</a:t>
            </a:r>
          </a:p>
          <a:p>
            <a:pPr algn="r" rtl="1"/>
            <a:r>
              <a:rPr lang="fa-IR" sz="2000" dirty="0">
                <a:cs typeface="Nazanin" panose="00000400000000000000" pitchFamily="2" charset="-78"/>
              </a:rPr>
              <a:t>از میان عواملی که برای کارآفرینان قابل کنترل هستند تهیه طرح تجاری مهمترین تاثیر مثبت را در عمل کرده کسب و کار خطرپذیر جدید دارد با وجود این عوامل غیر قابل کنترل زیادی مانند فرصتهای بازار وجود دارند که تاثیرشان بر عملکرد بیشتر است .</a:t>
            </a:r>
          </a:p>
          <a:p>
            <a:pPr algn="r" rtl="1"/>
            <a:r>
              <a:rPr lang="fa-IR" sz="2000" dirty="0">
                <a:cs typeface="Nazanin" panose="00000400000000000000" pitchFamily="2" charset="-78"/>
              </a:rPr>
              <a:t>توضیح پاستور اینجا هم به کار می </a:t>
            </a:r>
            <a:r>
              <a:rPr lang="fa-IR" sz="2000" dirty="0" smtClean="0">
                <a:cs typeface="Nazanin" panose="00000400000000000000" pitchFamily="2" charset="-78"/>
              </a:rPr>
              <a:t>آید: </a:t>
            </a:r>
          </a:p>
          <a:p>
            <a:pPr algn="r" rtl="1"/>
            <a:endParaRPr lang="fa-IR" sz="2000" dirty="0">
              <a:cs typeface="Nazanin" panose="00000400000000000000" pitchFamily="2" charset="-78"/>
            </a:endParaRPr>
          </a:p>
          <a:p>
            <a:pPr algn="ctr" rtl="1"/>
            <a:r>
              <a:rPr lang="fa-IR" sz="2400" dirty="0" smtClean="0">
                <a:cs typeface="Nazanin" panose="00000400000000000000" pitchFamily="2" charset="-78"/>
              </a:rPr>
              <a:t>«</a:t>
            </a:r>
            <a:r>
              <a:rPr lang="fa-IR" sz="2400" dirty="0">
                <a:cs typeface="Nazanin" panose="00000400000000000000" pitchFamily="2" charset="-78"/>
              </a:rPr>
              <a:t> شانس به سراغ ذهن آماده می رود »</a:t>
            </a:r>
            <a:r>
              <a:rPr lang="fa-IR" sz="2000" dirty="0">
                <a:cs typeface="Nazanin" panose="00000400000000000000" pitchFamily="2" charset="-78"/>
              </a:rPr>
              <a:t> </a:t>
            </a:r>
          </a:p>
          <a:p>
            <a:pPr algn="just" rtl="1"/>
            <a:endParaRPr lang="fa-IR" sz="2000" dirty="0" smtClean="0">
              <a:cs typeface="Nazanin" panose="00000400000000000000" pitchFamily="2" charset="-78"/>
            </a:endParaRPr>
          </a:p>
          <a:p>
            <a:pPr algn="just" rtl="1"/>
            <a:endParaRPr lang="fa-IR" sz="2000" dirty="0">
              <a:cs typeface="Nazanin" panose="00000400000000000000" pitchFamily="2" charset="-78"/>
            </a:endParaRPr>
          </a:p>
          <a:p>
            <a:pPr algn="just" rtl="1"/>
            <a:r>
              <a:rPr lang="fa-IR" sz="2000" dirty="0">
                <a:cs typeface="Nazanin" panose="00000400000000000000" pitchFamily="2" charset="-78"/>
              </a:rPr>
              <a:t> </a:t>
            </a:r>
          </a:p>
          <a:p>
            <a:pPr algn="just" rtl="1"/>
            <a:endParaRPr lang="en-US" sz="20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23790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cs typeface="Nazanin" panose="00000400000000000000" pitchFamily="2" charset="-78"/>
              </a:rPr>
              <a:t>سه اشکال اساسی وابستگی شدید به تعداد کم مشتریان</a:t>
            </a:r>
            <a:endParaRPr lang="en-US" sz="3600" b="1" dirty="0">
              <a:cs typeface="Nazanin" panose="00000400000000000000" pitchFamily="2" charset="-78"/>
            </a:endParaRPr>
          </a:p>
        </p:txBody>
      </p:sp>
      <p:sp>
        <p:nvSpPr>
          <p:cNvPr id="3" name="TextBox 2"/>
          <p:cNvSpPr txBox="1"/>
          <p:nvPr/>
        </p:nvSpPr>
        <p:spPr>
          <a:xfrm>
            <a:off x="1345721" y="3053751"/>
            <a:ext cx="9316528" cy="1569660"/>
          </a:xfrm>
          <a:prstGeom prst="rect">
            <a:avLst/>
          </a:prstGeom>
          <a:noFill/>
        </p:spPr>
        <p:txBody>
          <a:bodyPr wrap="square" rtlCol="0">
            <a:spAutoFit/>
          </a:bodyPr>
          <a:lstStyle/>
          <a:p>
            <a:pPr marL="342900" indent="-342900" algn="just" rtl="1">
              <a:buFont typeface="+mj-lt"/>
              <a:buAutoNum type="arabicPeriod"/>
            </a:pPr>
            <a:r>
              <a:rPr lang="fa-IR" sz="2400" dirty="0">
                <a:cs typeface="Nazanin" panose="00000400000000000000" pitchFamily="2" charset="-78"/>
              </a:rPr>
              <a:t>آسیب پذیر بودن در برابر تغییر راهبرد و توان خرید مشتری غالب </a:t>
            </a:r>
          </a:p>
          <a:p>
            <a:pPr marL="342900" indent="-342900" algn="just" rtl="1">
              <a:buFont typeface="+mj-lt"/>
              <a:buAutoNum type="arabicPeriod"/>
            </a:pPr>
            <a:r>
              <a:rPr lang="fa-IR" sz="2400" dirty="0">
                <a:cs typeface="Nazanin" panose="00000400000000000000" pitchFamily="2" charset="-78"/>
              </a:rPr>
              <a:t> از دست دادن قدرت مذاکره که می تواند حاشیه سود را کاهش دهد</a:t>
            </a:r>
          </a:p>
          <a:p>
            <a:pPr marL="342900" indent="-342900" algn="just" rtl="1">
              <a:buFont typeface="+mj-lt"/>
              <a:buAutoNum type="arabicPeriod"/>
            </a:pPr>
            <a:r>
              <a:rPr lang="fa-IR" sz="2400" dirty="0">
                <a:cs typeface="Nazanin" panose="00000400000000000000" pitchFamily="2" charset="-78"/>
              </a:rPr>
              <a:t> انگیزه اندک برای توسعه واحدهای بازاریابی و فروش که می تواند رشد بیشتر را محدود کند</a:t>
            </a:r>
          </a:p>
          <a:p>
            <a:pPr marL="342900" indent="-342900" algn="just" rtl="1">
              <a:buFont typeface="+mj-lt"/>
              <a:buAutoNum type="arabicPeriod"/>
            </a:pPr>
            <a:endParaRPr lang="en-US" sz="24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408706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298" y="286603"/>
            <a:ext cx="4004382" cy="1464559"/>
          </a:xfrm>
        </p:spPr>
        <p:txBody>
          <a:bodyPr/>
          <a:lstStyle/>
          <a:p>
            <a:pPr algn="r" rtl="1"/>
            <a:r>
              <a:rPr lang="fa-IR" b="1" dirty="0" smtClean="0">
                <a:cs typeface="Nazanin" panose="00000400000000000000" pitchFamily="2" charset="-78"/>
              </a:rPr>
              <a:t>تامین مالی</a:t>
            </a:r>
            <a:endParaRPr lang="en-US" b="1" dirty="0">
              <a:cs typeface="Nazanin" panose="00000400000000000000" pitchFamily="2" charset="-78"/>
            </a:endParaRPr>
          </a:p>
        </p:txBody>
      </p:sp>
      <p:sp>
        <p:nvSpPr>
          <p:cNvPr id="3" name="TextBox 2"/>
          <p:cNvSpPr txBox="1"/>
          <p:nvPr/>
        </p:nvSpPr>
        <p:spPr>
          <a:xfrm>
            <a:off x="1233576" y="2851030"/>
            <a:ext cx="9696091" cy="2554545"/>
          </a:xfrm>
          <a:prstGeom prst="rect">
            <a:avLst/>
          </a:prstGeom>
          <a:noFill/>
        </p:spPr>
        <p:txBody>
          <a:bodyPr wrap="square" rtlCol="0">
            <a:spAutoFit/>
          </a:bodyPr>
          <a:lstStyle/>
          <a:p>
            <a:pPr algn="just" rtl="1"/>
            <a:r>
              <a:rPr lang="fa-IR" sz="2000" kern="1200" dirty="0" smtClean="0">
                <a:solidFill>
                  <a:schemeClr val="tx1"/>
                </a:solidFill>
                <a:cs typeface="Nazanin" panose="00000400000000000000" pitchFamily="2" charset="-78"/>
              </a:rPr>
              <a:t>کسب و کارهای خطرپذیر جدید با ارزیابی نسبتاا ساده محصولات جدید متفاوت است</a:t>
            </a:r>
          </a:p>
          <a:p>
            <a:pPr algn="just" rtl="1"/>
            <a:r>
              <a:rPr lang="fa-IR" sz="2000" dirty="0">
                <a:cs typeface="Nazanin" panose="00000400000000000000" pitchFamily="2" charset="-78"/>
              </a:rPr>
              <a:t>زیرا اغلب مواقع قبل و بعد از تشکیل این کسب و کارها هیچ محصول قابل ارائه به بازاری وجود ندارد </a:t>
            </a:r>
          </a:p>
          <a:p>
            <a:pPr algn="just" rtl="1"/>
            <a:r>
              <a:rPr lang="fa-IR" sz="2000" dirty="0">
                <a:cs typeface="Nazanin" panose="00000400000000000000" pitchFamily="2" charset="-78"/>
              </a:rPr>
              <a:t>بنابراین تأمین مالی اولیه کسب و کار خطرپذیر معمولاً نمی‌تواند مبتنی بر جریان نقدینگی حاصل از فروش های قبلی باشد . در توصیف دقیق  جریان نقدینگی عواملی مانند زمان و قدیمی توسعه محصول اصول ، حجم و حاشیه سود فروش تعیین کننده . راهبردهای توسعه و فروش متفاوت اند اما ماهیت فناوری و بازار تا حدود این عوامل را تعیین می کند</a:t>
            </a:r>
          </a:p>
          <a:p>
            <a:pPr algn="just" rtl="1"/>
            <a:r>
              <a:rPr lang="fa-IR" sz="2000" dirty="0">
                <a:cs typeface="Nazanin" panose="00000400000000000000" pitchFamily="2" charset="-78"/>
              </a:rPr>
              <a:t> مثلاً کسب و کارهای خطر پذیر در حوزه فناوری زیستی نسبت به کسب و کارهای خطرپذیری در حوزه الکترونیک نرم افزار به سرمایه اولیه بیشتر و زمان انتظار توسعه محصول طولانی تر نیاز دارند </a:t>
            </a:r>
          </a:p>
          <a:p>
            <a:pPr algn="just" rtl="1"/>
            <a:endParaRPr lang="en-US" sz="2000" kern="1200" dirty="0">
              <a:solidFill>
                <a:schemeClr val="tx1"/>
              </a:solidFill>
              <a:cs typeface="Nazanin" panose="00000400000000000000" pitchFamily="2" charset="-78"/>
            </a:endParaRPr>
          </a:p>
        </p:txBody>
      </p:sp>
    </p:spTree>
    <p:extLst>
      <p:ext uri="{BB962C8B-B14F-4D97-AF65-F5344CB8AC3E}">
        <p14:creationId xmlns:p14="http://schemas.microsoft.com/office/powerpoint/2010/main" val="886316736"/>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126</TotalTime>
  <Words>555</Words>
  <Application>Microsoft Office PowerPoint</Application>
  <PresentationFormat>Widescreen</PresentationFormat>
  <Paragraphs>122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Aharoni</vt:lpstr>
      <vt:lpstr>Arial</vt:lpstr>
      <vt:lpstr>Arial Black</vt:lpstr>
      <vt:lpstr>Calibri</vt:lpstr>
      <vt:lpstr>Calibri Light</vt:lpstr>
      <vt:lpstr>Nazanin</vt:lpstr>
      <vt:lpstr>Times New Roman</vt:lpstr>
      <vt:lpstr>Titr</vt:lpstr>
      <vt:lpstr>Retrospect</vt:lpstr>
      <vt:lpstr>بهره برداری از کسب و کارهای خطرپذیر  Exploiting new ventures</vt:lpstr>
      <vt:lpstr>کسب و کار خطر پذیر چیست </vt:lpstr>
      <vt:lpstr>PowerPoint Presentation</vt:lpstr>
      <vt:lpstr>نقش ایجاد کسب و کارخطرپذیر در توسعه و تجاری سازی نواوری ها</vt:lpstr>
      <vt:lpstr>عوامل موثر بر افزایش احتمال راه اندازی یک کسب و کار خطرپذیر  </vt:lpstr>
      <vt:lpstr>PowerPoint Presentation</vt:lpstr>
      <vt:lpstr>طرح تجاری کسب و کار خطرپذیر BUSINESS PLAN</vt:lpstr>
      <vt:lpstr>سه اشکال اساسی وابستگی شدید به تعداد کم مشتریان</vt:lpstr>
      <vt:lpstr>تامین مالی</vt:lpstr>
      <vt:lpstr>تجدید ساختار مالی</vt:lpstr>
      <vt:lpstr>نمودار جریان نقدینگی برای سه نوع کسب و کار خطر پذیر فناوری بنیان      </vt:lpstr>
      <vt:lpstr>انگیزه ها برای راه اندازی سرمایه گذاریهای خطر پذیر درون بنگاهی </vt:lpstr>
      <vt:lpstr>اجزای یادگیری سازمانی</vt:lpstr>
      <vt:lpstr>مدیریت سرمایه گذاری خطرپذیر درمانگاهی </vt:lpstr>
      <vt:lpstr>ساختارهای سرمایه گذاری  خطر پذیر درون بنگاهی </vt:lpstr>
      <vt:lpstr>یادگیری از راه سرمایه گذاریهای خطرپذیر  درون بنگاهی  </vt:lpstr>
      <vt:lpstr>یادگیری از راه سرمایه گذاریهای خطرپذیر  درون بنگاهی  </vt:lpstr>
      <vt:lpstr>سرمایه گذاری های مشترک و اتحاد ها </vt:lpstr>
      <vt:lpstr>مدلی برای همکاری نواوری</vt:lpstr>
      <vt:lpstr>PowerPoint Presentation</vt:lpstr>
      <vt:lpstr>PowerPoint Presentation</vt:lpstr>
      <vt:lpstr>راهبردهای کاهش عدم تطابق فرهنگی</vt:lpstr>
      <vt:lpstr>عوامل موثر بر موفقیت اتحاد  </vt:lpstr>
      <vt:lpstr>مبانی اعتماد در اتحاد ها </vt:lpstr>
      <vt:lpstr>عوامل تعیین کننده یادگیری از طریق اتحاد ها </vt:lpstr>
      <vt:lpstr>باتشکر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بهره برداری از کسب و کارهای خطرپذیر  Exploiting new ventures</dc:title>
  <dc:creator>Microsoft account</dc:creator>
  <cp:lastModifiedBy>Microsoft account</cp:lastModifiedBy>
  <cp:revision>15</cp:revision>
  <dcterms:created xsi:type="dcterms:W3CDTF">2022-12-17T08:59:54Z</dcterms:created>
  <dcterms:modified xsi:type="dcterms:W3CDTF">2022-12-17T11:06:48Z</dcterms:modified>
</cp:coreProperties>
</file>