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3"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 initials="s" lastIdx="4" clrIdx="0">
    <p:extLst>
      <p:ext uri="{19B8F6BF-5375-455C-9EA6-DF929625EA0E}">
        <p15:presenceInfo xmlns:p15="http://schemas.microsoft.com/office/powerpoint/2012/main" userId="56c47000f960ff4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98" d="100"/>
          <a:sy n="98" d="100"/>
        </p:scale>
        <p:origin x="110"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11-04T21:14:57.631" idx="1">
    <p:pos x="4809" y="500"/>
    <p:text>افراد اطلاعاتی را که منجر به فهم جمعی در مورد نوآوری شود مبادله و خلق کنند</p:text>
    <p:extLst>
      <p:ext uri="{C676402C-5697-4E1C-873F-D02D1690AC5C}">
        <p15:threadingInfo xmlns:p15="http://schemas.microsoft.com/office/powerpoint/2012/main" timeZoneBias="-21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D88214-FDF4-47AE-A149-75DCC7F09D1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983302D9-0BB4-4520-AF08-8994D2151D12}">
      <dgm:prSet phldrT="[Text]" phldr="1"/>
      <dgm:spPr/>
      <dgm:t>
        <a:bodyPr/>
        <a:lstStyle/>
        <a:p>
          <a:endParaRPr lang="en-US"/>
        </a:p>
      </dgm:t>
    </dgm:pt>
    <dgm:pt modelId="{6D5F4336-2793-4644-974A-7115A1132FCA}" type="parTrans" cxnId="{8A5C8EB8-DD7B-43DA-95C8-12B388B15466}">
      <dgm:prSet/>
      <dgm:spPr/>
      <dgm:t>
        <a:bodyPr/>
        <a:lstStyle/>
        <a:p>
          <a:endParaRPr lang="en-US"/>
        </a:p>
      </dgm:t>
    </dgm:pt>
    <dgm:pt modelId="{E4F9EB3D-06D9-473E-AC2D-61B4B0FEE94E}" type="sibTrans" cxnId="{8A5C8EB8-DD7B-43DA-95C8-12B388B15466}">
      <dgm:prSet/>
      <dgm:spPr/>
      <dgm:t>
        <a:bodyPr/>
        <a:lstStyle/>
        <a:p>
          <a:endParaRPr lang="en-US"/>
        </a:p>
      </dgm:t>
    </dgm:pt>
    <dgm:pt modelId="{BB3ECEE1-F440-4271-94AB-AFF2DAD30851}">
      <dgm:prSet phldrT="[Text]"/>
      <dgm:spPr/>
      <dgm:t>
        <a:bodyPr/>
        <a:lstStyle/>
        <a:p>
          <a:pPr algn="r"/>
          <a:r>
            <a:rPr lang="fa-IR" dirty="0" smtClean="0">
              <a:solidFill>
                <a:schemeClr val="bg1"/>
              </a:solidFill>
            </a:rPr>
            <a:t>رودررو</a:t>
          </a:r>
        </a:p>
      </dgm:t>
    </dgm:pt>
    <dgm:pt modelId="{AD765A29-7EAC-4991-8726-DD537C895708}" type="parTrans" cxnId="{F7B40715-5599-46C5-8C40-875F4F1ED621}">
      <dgm:prSet/>
      <dgm:spPr/>
      <dgm:t>
        <a:bodyPr/>
        <a:lstStyle/>
        <a:p>
          <a:endParaRPr lang="en-US"/>
        </a:p>
      </dgm:t>
    </dgm:pt>
    <dgm:pt modelId="{297AF0C7-88BC-489F-99AE-9DD0423B08A5}" type="sibTrans" cxnId="{F7B40715-5599-46C5-8C40-875F4F1ED621}">
      <dgm:prSet/>
      <dgm:spPr/>
      <dgm:t>
        <a:bodyPr/>
        <a:lstStyle/>
        <a:p>
          <a:endParaRPr lang="en-US"/>
        </a:p>
      </dgm:t>
    </dgm:pt>
    <dgm:pt modelId="{9F716B56-5C6D-43BF-BDB3-6C9A9655D4D0}">
      <dgm:prSet phldrT="[Text]"/>
      <dgm:spPr/>
      <dgm:t>
        <a:bodyPr/>
        <a:lstStyle/>
        <a:p>
          <a:pPr algn="r"/>
          <a:r>
            <a:rPr lang="fa-IR" dirty="0" smtClean="0">
              <a:solidFill>
                <a:schemeClr val="bg1"/>
              </a:solidFill>
            </a:rPr>
            <a:t>الکترونیکی</a:t>
          </a:r>
          <a:endParaRPr lang="en-US" dirty="0">
            <a:solidFill>
              <a:schemeClr val="bg1"/>
            </a:solidFill>
          </a:endParaRPr>
        </a:p>
      </dgm:t>
    </dgm:pt>
    <dgm:pt modelId="{265C1DF3-ED3C-48C9-B5B3-26D8362E4E63}" type="parTrans" cxnId="{B3E75A89-C19B-4B37-937B-F8B5A2608720}">
      <dgm:prSet/>
      <dgm:spPr/>
      <dgm:t>
        <a:bodyPr/>
        <a:lstStyle/>
        <a:p>
          <a:endParaRPr lang="en-US"/>
        </a:p>
      </dgm:t>
    </dgm:pt>
    <dgm:pt modelId="{107716AB-29C5-4C1D-AF8C-61B0D59B7BBD}" type="sibTrans" cxnId="{B3E75A89-C19B-4B37-937B-F8B5A2608720}">
      <dgm:prSet/>
      <dgm:spPr/>
      <dgm:t>
        <a:bodyPr/>
        <a:lstStyle/>
        <a:p>
          <a:endParaRPr lang="en-US"/>
        </a:p>
      </dgm:t>
    </dgm:pt>
    <dgm:pt modelId="{65ED558D-F86A-4DC2-999D-31981AF915F4}">
      <dgm:prSet phldrT="[Text]"/>
      <dgm:spPr/>
      <dgm:t>
        <a:bodyPr/>
        <a:lstStyle/>
        <a:p>
          <a:pPr algn="r"/>
          <a:r>
            <a:rPr lang="fa-IR" dirty="0" smtClean="0">
              <a:solidFill>
                <a:schemeClr val="bg1"/>
              </a:solidFill>
            </a:rPr>
            <a:t>سایر اشکال</a:t>
          </a:r>
          <a:endParaRPr lang="en-US" dirty="0">
            <a:solidFill>
              <a:schemeClr val="bg1"/>
            </a:solidFill>
          </a:endParaRPr>
        </a:p>
      </dgm:t>
    </dgm:pt>
    <dgm:pt modelId="{4F1E8F93-3235-4371-AE1B-A71C08F6F50D}" type="parTrans" cxnId="{AD629A06-FD1A-41A7-B99E-7768228F3AA9}">
      <dgm:prSet/>
      <dgm:spPr/>
      <dgm:t>
        <a:bodyPr/>
        <a:lstStyle/>
        <a:p>
          <a:endParaRPr lang="en-US"/>
        </a:p>
      </dgm:t>
    </dgm:pt>
    <dgm:pt modelId="{0A0B07DC-71F4-48F2-BCFC-1CBA27E21CEE}" type="sibTrans" cxnId="{AD629A06-FD1A-41A7-B99E-7768228F3AA9}">
      <dgm:prSet/>
      <dgm:spPr/>
      <dgm:t>
        <a:bodyPr/>
        <a:lstStyle/>
        <a:p>
          <a:endParaRPr lang="en-US"/>
        </a:p>
      </dgm:t>
    </dgm:pt>
    <dgm:pt modelId="{6AA8FC33-01EA-4E13-B7A8-66F73041C7B9}" type="pres">
      <dgm:prSet presAssocID="{1DD88214-FDF4-47AE-A149-75DCC7F09D1A}" presName="vert0" presStyleCnt="0">
        <dgm:presLayoutVars>
          <dgm:dir/>
          <dgm:animOne val="branch"/>
          <dgm:animLvl val="lvl"/>
        </dgm:presLayoutVars>
      </dgm:prSet>
      <dgm:spPr/>
      <dgm:t>
        <a:bodyPr/>
        <a:lstStyle/>
        <a:p>
          <a:endParaRPr lang="en-US"/>
        </a:p>
      </dgm:t>
    </dgm:pt>
    <dgm:pt modelId="{9856941E-A3F4-41A1-9E97-AABB7B9F4A9E}" type="pres">
      <dgm:prSet presAssocID="{983302D9-0BB4-4520-AF08-8994D2151D12}" presName="thickLine" presStyleLbl="alignNode1" presStyleIdx="0" presStyleCnt="1" custLinFactNeighborX="1336" custLinFactNeighborY="99814"/>
      <dgm:spPr/>
    </dgm:pt>
    <dgm:pt modelId="{E53D662A-6D84-411E-ADDF-8FEC1FB05EBD}" type="pres">
      <dgm:prSet presAssocID="{983302D9-0BB4-4520-AF08-8994D2151D12}" presName="horz1" presStyleCnt="0"/>
      <dgm:spPr/>
    </dgm:pt>
    <dgm:pt modelId="{2EF54030-401F-4423-94D8-4F6B18483F58}" type="pres">
      <dgm:prSet presAssocID="{983302D9-0BB4-4520-AF08-8994D2151D12}" presName="tx1" presStyleLbl="revTx" presStyleIdx="0" presStyleCnt="4"/>
      <dgm:spPr/>
      <dgm:t>
        <a:bodyPr/>
        <a:lstStyle/>
        <a:p>
          <a:endParaRPr lang="en-US"/>
        </a:p>
      </dgm:t>
    </dgm:pt>
    <dgm:pt modelId="{214F17E8-AC02-4103-9796-4D4C4C346181}" type="pres">
      <dgm:prSet presAssocID="{983302D9-0BB4-4520-AF08-8994D2151D12}" presName="vert1" presStyleCnt="0"/>
      <dgm:spPr/>
    </dgm:pt>
    <dgm:pt modelId="{09849892-36D2-49F6-92E9-F27FD34EE8B4}" type="pres">
      <dgm:prSet presAssocID="{BB3ECEE1-F440-4271-94AB-AFF2DAD30851}" presName="vertSpace2a" presStyleCnt="0"/>
      <dgm:spPr/>
    </dgm:pt>
    <dgm:pt modelId="{C5E588B2-2B7C-45B8-9CF4-3350CC582D9E}" type="pres">
      <dgm:prSet presAssocID="{BB3ECEE1-F440-4271-94AB-AFF2DAD30851}" presName="horz2" presStyleCnt="0"/>
      <dgm:spPr/>
    </dgm:pt>
    <dgm:pt modelId="{0CA9724F-1867-498A-AA74-28F22E47F7B0}" type="pres">
      <dgm:prSet presAssocID="{BB3ECEE1-F440-4271-94AB-AFF2DAD30851}" presName="horzSpace2" presStyleCnt="0"/>
      <dgm:spPr/>
    </dgm:pt>
    <dgm:pt modelId="{F00D48E7-64E1-4933-8FD6-6CC85A553BA1}" type="pres">
      <dgm:prSet presAssocID="{BB3ECEE1-F440-4271-94AB-AFF2DAD30851}" presName="tx2" presStyleLbl="revTx" presStyleIdx="1" presStyleCnt="4"/>
      <dgm:spPr/>
      <dgm:t>
        <a:bodyPr/>
        <a:lstStyle/>
        <a:p>
          <a:endParaRPr lang="en-US"/>
        </a:p>
      </dgm:t>
    </dgm:pt>
    <dgm:pt modelId="{899F8139-71EE-4BC2-B97D-35558F2DACC4}" type="pres">
      <dgm:prSet presAssocID="{BB3ECEE1-F440-4271-94AB-AFF2DAD30851}" presName="vert2" presStyleCnt="0"/>
      <dgm:spPr/>
    </dgm:pt>
    <dgm:pt modelId="{E617228A-B0CF-43DB-9F94-A1FD198BF59C}" type="pres">
      <dgm:prSet presAssocID="{BB3ECEE1-F440-4271-94AB-AFF2DAD30851}" presName="thinLine2b" presStyleLbl="callout" presStyleIdx="0" presStyleCnt="3" custLinFactNeighborX="644" custLinFactNeighborY="20742"/>
      <dgm:spPr/>
    </dgm:pt>
    <dgm:pt modelId="{25DB0092-B1FC-4FB2-A8C5-0E363CE8975C}" type="pres">
      <dgm:prSet presAssocID="{BB3ECEE1-F440-4271-94AB-AFF2DAD30851}" presName="vertSpace2b" presStyleCnt="0"/>
      <dgm:spPr/>
    </dgm:pt>
    <dgm:pt modelId="{8204D235-EE0E-4843-9E48-49B46B725E71}" type="pres">
      <dgm:prSet presAssocID="{9F716B56-5C6D-43BF-BDB3-6C9A9655D4D0}" presName="horz2" presStyleCnt="0"/>
      <dgm:spPr/>
    </dgm:pt>
    <dgm:pt modelId="{97D79B6D-D997-476D-AF08-709EF6CE86BB}" type="pres">
      <dgm:prSet presAssocID="{9F716B56-5C6D-43BF-BDB3-6C9A9655D4D0}" presName="horzSpace2" presStyleCnt="0"/>
      <dgm:spPr/>
    </dgm:pt>
    <dgm:pt modelId="{66E43C6C-DA64-452B-BA12-DA659746E552}" type="pres">
      <dgm:prSet presAssocID="{9F716B56-5C6D-43BF-BDB3-6C9A9655D4D0}" presName="tx2" presStyleLbl="revTx" presStyleIdx="2" presStyleCnt="4"/>
      <dgm:spPr/>
      <dgm:t>
        <a:bodyPr/>
        <a:lstStyle/>
        <a:p>
          <a:endParaRPr lang="en-US"/>
        </a:p>
      </dgm:t>
    </dgm:pt>
    <dgm:pt modelId="{F94134E2-2FD1-4896-A1E9-7AD292063AD1}" type="pres">
      <dgm:prSet presAssocID="{9F716B56-5C6D-43BF-BDB3-6C9A9655D4D0}" presName="vert2" presStyleCnt="0"/>
      <dgm:spPr/>
    </dgm:pt>
    <dgm:pt modelId="{A46A5994-75D1-445C-A242-A01E6C8909E2}" type="pres">
      <dgm:prSet presAssocID="{9F716B56-5C6D-43BF-BDB3-6C9A9655D4D0}" presName="thinLine2b" presStyleLbl="callout" presStyleIdx="1" presStyleCnt="3"/>
      <dgm:spPr/>
    </dgm:pt>
    <dgm:pt modelId="{BBA2B850-9AC5-4AC6-8D4B-20FCEE4C99B8}" type="pres">
      <dgm:prSet presAssocID="{9F716B56-5C6D-43BF-BDB3-6C9A9655D4D0}" presName="vertSpace2b" presStyleCnt="0"/>
      <dgm:spPr/>
    </dgm:pt>
    <dgm:pt modelId="{58163298-16CE-44F0-8EE8-68C176DB2010}" type="pres">
      <dgm:prSet presAssocID="{65ED558D-F86A-4DC2-999D-31981AF915F4}" presName="horz2" presStyleCnt="0"/>
      <dgm:spPr/>
    </dgm:pt>
    <dgm:pt modelId="{C04B1205-2729-4157-AE51-C1A5099F56D8}" type="pres">
      <dgm:prSet presAssocID="{65ED558D-F86A-4DC2-999D-31981AF915F4}" presName="horzSpace2" presStyleCnt="0"/>
      <dgm:spPr/>
    </dgm:pt>
    <dgm:pt modelId="{B5B2B5D9-6C77-4EC1-9737-210145BEAEDA}" type="pres">
      <dgm:prSet presAssocID="{65ED558D-F86A-4DC2-999D-31981AF915F4}" presName="tx2" presStyleLbl="revTx" presStyleIdx="3" presStyleCnt="4"/>
      <dgm:spPr/>
      <dgm:t>
        <a:bodyPr/>
        <a:lstStyle/>
        <a:p>
          <a:endParaRPr lang="en-US"/>
        </a:p>
      </dgm:t>
    </dgm:pt>
    <dgm:pt modelId="{5A58E750-B125-4440-ADAD-A6FCB5BA10C0}" type="pres">
      <dgm:prSet presAssocID="{65ED558D-F86A-4DC2-999D-31981AF915F4}" presName="vert2" presStyleCnt="0"/>
      <dgm:spPr/>
    </dgm:pt>
    <dgm:pt modelId="{124DDCA7-962F-41B8-882F-385F06D97020}" type="pres">
      <dgm:prSet presAssocID="{65ED558D-F86A-4DC2-999D-31981AF915F4}" presName="thinLine2b" presStyleLbl="callout" presStyleIdx="2" presStyleCnt="3"/>
      <dgm:spPr/>
    </dgm:pt>
    <dgm:pt modelId="{52C0EAAD-08E8-43C6-928D-AD83528A55E3}" type="pres">
      <dgm:prSet presAssocID="{65ED558D-F86A-4DC2-999D-31981AF915F4}" presName="vertSpace2b" presStyleCnt="0"/>
      <dgm:spPr/>
    </dgm:pt>
  </dgm:ptLst>
  <dgm:cxnLst>
    <dgm:cxn modelId="{B3E75A89-C19B-4B37-937B-F8B5A2608720}" srcId="{983302D9-0BB4-4520-AF08-8994D2151D12}" destId="{9F716B56-5C6D-43BF-BDB3-6C9A9655D4D0}" srcOrd="1" destOrd="0" parTransId="{265C1DF3-ED3C-48C9-B5B3-26D8362E4E63}" sibTransId="{107716AB-29C5-4C1D-AF8C-61B0D59B7BBD}"/>
    <dgm:cxn modelId="{7EBAE75A-EBEB-4433-BDBE-0F0EFF9C6D67}" type="presOf" srcId="{BB3ECEE1-F440-4271-94AB-AFF2DAD30851}" destId="{F00D48E7-64E1-4933-8FD6-6CC85A553BA1}" srcOrd="0" destOrd="0" presId="urn:microsoft.com/office/officeart/2008/layout/LinedList"/>
    <dgm:cxn modelId="{8A5C8EB8-DD7B-43DA-95C8-12B388B15466}" srcId="{1DD88214-FDF4-47AE-A149-75DCC7F09D1A}" destId="{983302D9-0BB4-4520-AF08-8994D2151D12}" srcOrd="0" destOrd="0" parTransId="{6D5F4336-2793-4644-974A-7115A1132FCA}" sibTransId="{E4F9EB3D-06D9-473E-AC2D-61B4B0FEE94E}"/>
    <dgm:cxn modelId="{2C4DBE96-FDCE-46CC-A8C6-E08027AFFDB4}" type="presOf" srcId="{9F716B56-5C6D-43BF-BDB3-6C9A9655D4D0}" destId="{66E43C6C-DA64-452B-BA12-DA659746E552}" srcOrd="0" destOrd="0" presId="urn:microsoft.com/office/officeart/2008/layout/LinedList"/>
    <dgm:cxn modelId="{059BE019-C561-4C65-A987-0F1016903277}" type="presOf" srcId="{1DD88214-FDF4-47AE-A149-75DCC7F09D1A}" destId="{6AA8FC33-01EA-4E13-B7A8-66F73041C7B9}" srcOrd="0" destOrd="0" presId="urn:microsoft.com/office/officeart/2008/layout/LinedList"/>
    <dgm:cxn modelId="{8058FC02-412B-4E84-A950-45F6EFD1A41D}" type="presOf" srcId="{983302D9-0BB4-4520-AF08-8994D2151D12}" destId="{2EF54030-401F-4423-94D8-4F6B18483F58}" srcOrd="0" destOrd="0" presId="urn:microsoft.com/office/officeart/2008/layout/LinedList"/>
    <dgm:cxn modelId="{B9498D7D-ECD8-4AA0-8DE8-4AAC017A108A}" type="presOf" srcId="{65ED558D-F86A-4DC2-999D-31981AF915F4}" destId="{B5B2B5D9-6C77-4EC1-9737-210145BEAEDA}" srcOrd="0" destOrd="0" presId="urn:microsoft.com/office/officeart/2008/layout/LinedList"/>
    <dgm:cxn modelId="{AD629A06-FD1A-41A7-B99E-7768228F3AA9}" srcId="{983302D9-0BB4-4520-AF08-8994D2151D12}" destId="{65ED558D-F86A-4DC2-999D-31981AF915F4}" srcOrd="2" destOrd="0" parTransId="{4F1E8F93-3235-4371-AE1B-A71C08F6F50D}" sibTransId="{0A0B07DC-71F4-48F2-BCFC-1CBA27E21CEE}"/>
    <dgm:cxn modelId="{F7B40715-5599-46C5-8C40-875F4F1ED621}" srcId="{983302D9-0BB4-4520-AF08-8994D2151D12}" destId="{BB3ECEE1-F440-4271-94AB-AFF2DAD30851}" srcOrd="0" destOrd="0" parTransId="{AD765A29-7EAC-4991-8726-DD537C895708}" sibTransId="{297AF0C7-88BC-489F-99AE-9DD0423B08A5}"/>
    <dgm:cxn modelId="{802FC1A2-32A6-4D4F-AF62-6960AC3D33F9}" type="presParOf" srcId="{6AA8FC33-01EA-4E13-B7A8-66F73041C7B9}" destId="{9856941E-A3F4-41A1-9E97-AABB7B9F4A9E}" srcOrd="0" destOrd="0" presId="urn:microsoft.com/office/officeart/2008/layout/LinedList"/>
    <dgm:cxn modelId="{6CDCE8B5-19B3-4189-BFD0-B126077268C9}" type="presParOf" srcId="{6AA8FC33-01EA-4E13-B7A8-66F73041C7B9}" destId="{E53D662A-6D84-411E-ADDF-8FEC1FB05EBD}" srcOrd="1" destOrd="0" presId="urn:microsoft.com/office/officeart/2008/layout/LinedList"/>
    <dgm:cxn modelId="{5883BF75-042C-4557-A80D-E15EF2D8697C}" type="presParOf" srcId="{E53D662A-6D84-411E-ADDF-8FEC1FB05EBD}" destId="{2EF54030-401F-4423-94D8-4F6B18483F58}" srcOrd="0" destOrd="0" presId="urn:microsoft.com/office/officeart/2008/layout/LinedList"/>
    <dgm:cxn modelId="{43F38657-2993-4CEB-B6A4-631202DC052D}" type="presParOf" srcId="{E53D662A-6D84-411E-ADDF-8FEC1FB05EBD}" destId="{214F17E8-AC02-4103-9796-4D4C4C346181}" srcOrd="1" destOrd="0" presId="urn:microsoft.com/office/officeart/2008/layout/LinedList"/>
    <dgm:cxn modelId="{638B46DD-C9FB-4920-8888-4E69572ED37B}" type="presParOf" srcId="{214F17E8-AC02-4103-9796-4D4C4C346181}" destId="{09849892-36D2-49F6-92E9-F27FD34EE8B4}" srcOrd="0" destOrd="0" presId="urn:microsoft.com/office/officeart/2008/layout/LinedList"/>
    <dgm:cxn modelId="{AE760B36-0A9B-481D-B3CC-2B11D07C4C7A}" type="presParOf" srcId="{214F17E8-AC02-4103-9796-4D4C4C346181}" destId="{C5E588B2-2B7C-45B8-9CF4-3350CC582D9E}" srcOrd="1" destOrd="0" presId="urn:microsoft.com/office/officeart/2008/layout/LinedList"/>
    <dgm:cxn modelId="{865FBD79-95F8-46C6-9B53-3A578B6D4407}" type="presParOf" srcId="{C5E588B2-2B7C-45B8-9CF4-3350CC582D9E}" destId="{0CA9724F-1867-498A-AA74-28F22E47F7B0}" srcOrd="0" destOrd="0" presId="urn:microsoft.com/office/officeart/2008/layout/LinedList"/>
    <dgm:cxn modelId="{7FE84BA3-86CD-4062-B0B5-C1CF29C7DB9F}" type="presParOf" srcId="{C5E588B2-2B7C-45B8-9CF4-3350CC582D9E}" destId="{F00D48E7-64E1-4933-8FD6-6CC85A553BA1}" srcOrd="1" destOrd="0" presId="urn:microsoft.com/office/officeart/2008/layout/LinedList"/>
    <dgm:cxn modelId="{273DC64D-4AA8-4786-8437-76B7C7EC7486}" type="presParOf" srcId="{C5E588B2-2B7C-45B8-9CF4-3350CC582D9E}" destId="{899F8139-71EE-4BC2-B97D-35558F2DACC4}" srcOrd="2" destOrd="0" presId="urn:microsoft.com/office/officeart/2008/layout/LinedList"/>
    <dgm:cxn modelId="{D752EAE2-1A35-472E-8123-213EFDBA42CD}" type="presParOf" srcId="{214F17E8-AC02-4103-9796-4D4C4C346181}" destId="{E617228A-B0CF-43DB-9F94-A1FD198BF59C}" srcOrd="2" destOrd="0" presId="urn:microsoft.com/office/officeart/2008/layout/LinedList"/>
    <dgm:cxn modelId="{B3E2F57F-5377-4864-A838-FDFDF47A7CD7}" type="presParOf" srcId="{214F17E8-AC02-4103-9796-4D4C4C346181}" destId="{25DB0092-B1FC-4FB2-A8C5-0E363CE8975C}" srcOrd="3" destOrd="0" presId="urn:microsoft.com/office/officeart/2008/layout/LinedList"/>
    <dgm:cxn modelId="{28F144F4-957E-4AF4-B666-89471A2831DC}" type="presParOf" srcId="{214F17E8-AC02-4103-9796-4D4C4C346181}" destId="{8204D235-EE0E-4843-9E48-49B46B725E71}" srcOrd="4" destOrd="0" presId="urn:microsoft.com/office/officeart/2008/layout/LinedList"/>
    <dgm:cxn modelId="{CB6C89B9-5559-4885-87D2-63F9A7564BD5}" type="presParOf" srcId="{8204D235-EE0E-4843-9E48-49B46B725E71}" destId="{97D79B6D-D997-476D-AF08-709EF6CE86BB}" srcOrd="0" destOrd="0" presId="urn:microsoft.com/office/officeart/2008/layout/LinedList"/>
    <dgm:cxn modelId="{BEA406A6-3741-48AB-84A4-46D1BA24CCCF}" type="presParOf" srcId="{8204D235-EE0E-4843-9E48-49B46B725E71}" destId="{66E43C6C-DA64-452B-BA12-DA659746E552}" srcOrd="1" destOrd="0" presId="urn:microsoft.com/office/officeart/2008/layout/LinedList"/>
    <dgm:cxn modelId="{A9455F00-8DEA-4B75-B230-31CC01BCEF5A}" type="presParOf" srcId="{8204D235-EE0E-4843-9E48-49B46B725E71}" destId="{F94134E2-2FD1-4896-A1E9-7AD292063AD1}" srcOrd="2" destOrd="0" presId="urn:microsoft.com/office/officeart/2008/layout/LinedList"/>
    <dgm:cxn modelId="{94BC90BC-4014-47C6-86F5-6B1F9A334BF5}" type="presParOf" srcId="{214F17E8-AC02-4103-9796-4D4C4C346181}" destId="{A46A5994-75D1-445C-A242-A01E6C8909E2}" srcOrd="5" destOrd="0" presId="urn:microsoft.com/office/officeart/2008/layout/LinedList"/>
    <dgm:cxn modelId="{65007258-669E-44A8-BB42-3BFE9479EA95}" type="presParOf" srcId="{214F17E8-AC02-4103-9796-4D4C4C346181}" destId="{BBA2B850-9AC5-4AC6-8D4B-20FCEE4C99B8}" srcOrd="6" destOrd="0" presId="urn:microsoft.com/office/officeart/2008/layout/LinedList"/>
    <dgm:cxn modelId="{039A0997-BC4B-4A54-ACEE-D210A7496FF9}" type="presParOf" srcId="{214F17E8-AC02-4103-9796-4D4C4C346181}" destId="{58163298-16CE-44F0-8EE8-68C176DB2010}" srcOrd="7" destOrd="0" presId="urn:microsoft.com/office/officeart/2008/layout/LinedList"/>
    <dgm:cxn modelId="{A0E2D0FC-9B49-4E68-9E66-08D1457B2A7B}" type="presParOf" srcId="{58163298-16CE-44F0-8EE8-68C176DB2010}" destId="{C04B1205-2729-4157-AE51-C1A5099F56D8}" srcOrd="0" destOrd="0" presId="urn:microsoft.com/office/officeart/2008/layout/LinedList"/>
    <dgm:cxn modelId="{A39F257B-593A-48DE-876D-A900005443F7}" type="presParOf" srcId="{58163298-16CE-44F0-8EE8-68C176DB2010}" destId="{B5B2B5D9-6C77-4EC1-9737-210145BEAEDA}" srcOrd="1" destOrd="0" presId="urn:microsoft.com/office/officeart/2008/layout/LinedList"/>
    <dgm:cxn modelId="{D2CFB72C-C306-41AB-9BBD-1D5E6A5F83A6}" type="presParOf" srcId="{58163298-16CE-44F0-8EE8-68C176DB2010}" destId="{5A58E750-B125-4440-ADAD-A6FCB5BA10C0}" srcOrd="2" destOrd="0" presId="urn:microsoft.com/office/officeart/2008/layout/LinedList"/>
    <dgm:cxn modelId="{8071C890-A716-4888-A4B0-C1B64C07DCF8}" type="presParOf" srcId="{214F17E8-AC02-4103-9796-4D4C4C346181}" destId="{124DDCA7-962F-41B8-882F-385F06D97020}" srcOrd="8" destOrd="0" presId="urn:microsoft.com/office/officeart/2008/layout/LinedList"/>
    <dgm:cxn modelId="{E10CE838-3554-417F-A110-54F986AEF7E1}" type="presParOf" srcId="{214F17E8-AC02-4103-9796-4D4C4C346181}" destId="{52C0EAAD-08E8-43C6-928D-AD83528A55E3}"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11/5/2022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562558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AD347D-5ACD-4C99-B74B-A9C85AD731AF}" type="datetimeFigureOut">
              <a:rPr lang="en-US" smtClean="0"/>
              <a:t>11/5/2022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5199726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11/5/2022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86280614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11/5/2022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55601097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11/5/2022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6431891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AAD347D-5ACD-4C99-B74B-A9C85AD731AF}" type="datetimeFigureOut">
              <a:rPr lang="en-US" smtClean="0"/>
              <a:t>11/5/2022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57950585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AAD347D-5ACD-4C99-B74B-A9C85AD731AF}" type="datetimeFigureOut">
              <a:rPr lang="en-US" smtClean="0"/>
              <a:t>11/5/2022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92405397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7333650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631163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smtClean="0"/>
              <a:t>11/5/2022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944634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11/5/2022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787268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11/5/2022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47180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11/5/2022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969841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11/5/2022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324848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11/5/2022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738844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t>11/5/2022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075365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751891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11/5/2022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2916942778"/>
      </p:ext>
    </p:extLst>
  </p:cSld>
  <p:clrMap bg1="dk1" tx1="lt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comments" Target="../comments/commen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3358" y="1578633"/>
            <a:ext cx="8910938" cy="1680498"/>
          </a:xfrm>
        </p:spPr>
        <p:txBody>
          <a:bodyPr/>
          <a:lstStyle/>
          <a:p>
            <a:pPr algn="ctr"/>
            <a:r>
              <a:rPr lang="fa-IR" sz="8000" b="1" dirty="0" smtClean="0"/>
              <a:t>اشاعه نوآوری</a:t>
            </a:r>
            <a:endParaRPr lang="en-US" sz="8000" b="1" dirty="0"/>
          </a:p>
        </p:txBody>
      </p:sp>
      <p:sp>
        <p:nvSpPr>
          <p:cNvPr id="3" name="Subtitle 2"/>
          <p:cNvSpPr>
            <a:spLocks noGrp="1"/>
          </p:cNvSpPr>
          <p:nvPr>
            <p:ph type="subTitle" idx="1"/>
          </p:nvPr>
        </p:nvSpPr>
        <p:spPr>
          <a:xfrm>
            <a:off x="1793631" y="4915403"/>
            <a:ext cx="2769744" cy="861420"/>
          </a:xfrm>
        </p:spPr>
        <p:txBody>
          <a:bodyPr>
            <a:noAutofit/>
          </a:bodyPr>
          <a:lstStyle/>
          <a:p>
            <a:pPr algn="r"/>
            <a:r>
              <a:rPr lang="fa-IR" sz="3600" dirty="0" smtClean="0">
                <a:latin typeface="Arabic Typesetting" panose="03020402040406030203" pitchFamily="66" charset="-78"/>
                <a:cs typeface="Arabic Typesetting" panose="03020402040406030203" pitchFamily="66" charset="-78"/>
              </a:rPr>
              <a:t>استاد: دکتر شاه محمدی</a:t>
            </a:r>
          </a:p>
          <a:p>
            <a:pPr algn="r"/>
            <a:r>
              <a:rPr lang="fa-IR" sz="3600" dirty="0" smtClean="0">
                <a:latin typeface="Arabic Typesetting" panose="03020402040406030203" pitchFamily="66" charset="-78"/>
                <a:cs typeface="Arabic Typesetting" panose="03020402040406030203" pitchFamily="66" charset="-78"/>
              </a:rPr>
              <a:t>ارائه: سمیه میثمی</a:t>
            </a:r>
            <a:endParaRPr lang="en-US" sz="36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342025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اکثریت اولیه</a:t>
            </a:r>
            <a:endParaRPr lang="en-US" dirty="0"/>
          </a:p>
        </p:txBody>
      </p:sp>
      <p:sp>
        <p:nvSpPr>
          <p:cNvPr id="3" name="Content Placeholder 2"/>
          <p:cNvSpPr>
            <a:spLocks noGrp="1"/>
          </p:cNvSpPr>
          <p:nvPr>
            <p:ph idx="1"/>
          </p:nvPr>
        </p:nvSpPr>
        <p:spPr>
          <a:xfrm>
            <a:off x="2009955" y="1742367"/>
            <a:ext cx="8255559" cy="4195481"/>
          </a:xfrm>
        </p:spPr>
        <p:txBody>
          <a:bodyPr/>
          <a:lstStyle/>
          <a:p>
            <a:pPr algn="r" rtl="1"/>
            <a:r>
              <a:rPr lang="fa-IR" dirty="0"/>
              <a:t> این گروه از افراد، قبل از خرید نظرات پذیرندگان اولیه را مطالعه می‌کنند، خواندن نظرات یا مشاهده ویدئوها در یوتیوب به آن ها کمک میکند تا با محصولات و خدمات شما ارتباط برقرار کنند. </a:t>
            </a:r>
            <a:endParaRPr lang="fa-IR" dirty="0" smtClean="0"/>
          </a:p>
          <a:p>
            <a:pPr algn="r" rtl="1"/>
            <a:r>
              <a:rPr lang="fa-IR" dirty="0" smtClean="0"/>
              <a:t> </a:t>
            </a:r>
            <a:r>
              <a:rPr lang="fa-IR" dirty="0"/>
              <a:t>شواهد نیز نشان میدهد اکثریت اولیه زمانی نوآوری را میپذیرند که دیگر افراد (نوآوران و پذیرندگان اولیه) آن را آزمایش کرده باشند. </a:t>
            </a:r>
            <a:endParaRPr lang="fa-IR" dirty="0" smtClean="0"/>
          </a:p>
          <a:p>
            <a:pPr algn="r" rtl="1"/>
            <a:r>
              <a:rPr lang="fa-IR" dirty="0" smtClean="0"/>
              <a:t>این </a:t>
            </a:r>
            <a:r>
              <a:rPr lang="fa-IR" dirty="0"/>
              <a:t>گروه 34 درصد از سهم بازار را در اختیار دارند. این افراد، نوآوری‌های جدید را قبل از یک فرد معمولی میپذیرند</a:t>
            </a:r>
            <a:r>
              <a:rPr lang="fa-IR" dirty="0" smtClean="0"/>
              <a:t>.</a:t>
            </a:r>
          </a:p>
          <a:p>
            <a:pPr algn="r" rtl="1"/>
            <a:r>
              <a:rPr lang="fa-IR" dirty="0" smtClean="0"/>
              <a:t>نکته </a:t>
            </a:r>
            <a:r>
              <a:rPr lang="fa-IR" dirty="0"/>
              <a:t>مهم این است که اکثریت اولیه و اکثریت ثانویه، تشکیل دهنده بخش عظیمی از جمعیت هستند و صرف فناوری‌های نوآورانه ملاک اصلی ایشان برای تصمیم گیری نیست بلکه آنها با تجزیه و تحلیل عوامل مختلف مانند قیمت، کیفیت، نیاز و.. برای خرید تصمیم </a:t>
            </a:r>
            <a:r>
              <a:rPr lang="fa-IR" dirty="0" smtClean="0"/>
              <a:t>میگیرند.</a:t>
            </a:r>
            <a:endParaRPr lang="en-US" dirty="0"/>
          </a:p>
        </p:txBody>
      </p:sp>
    </p:spTree>
    <p:extLst>
      <p:ext uri="{BB962C8B-B14F-4D97-AF65-F5344CB8AC3E}">
        <p14:creationId xmlns:p14="http://schemas.microsoft.com/office/powerpoint/2010/main" val="1237549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اکثریت متاخر</a:t>
            </a:r>
            <a:endParaRPr lang="en-US" dirty="0"/>
          </a:p>
        </p:txBody>
      </p:sp>
      <p:sp>
        <p:nvSpPr>
          <p:cNvPr id="3" name="Content Placeholder 2"/>
          <p:cNvSpPr>
            <a:spLocks noGrp="1"/>
          </p:cNvSpPr>
          <p:nvPr>
            <p:ph idx="1"/>
          </p:nvPr>
        </p:nvSpPr>
        <p:spPr>
          <a:xfrm>
            <a:off x="2009955" y="1742367"/>
            <a:ext cx="8255559" cy="4195481"/>
          </a:xfrm>
        </p:spPr>
        <p:txBody>
          <a:bodyPr/>
          <a:lstStyle/>
          <a:p>
            <a:pPr algn="r" rtl="1"/>
            <a:r>
              <a:rPr lang="fa-IR" b="1" dirty="0"/>
              <a:t> </a:t>
            </a:r>
            <a:r>
              <a:rPr lang="fa-IR" dirty="0"/>
              <a:t>این گروه از افراد علاقه چندانی به تغییر یا نوآوری‌های جدید ندارد و نسبت به این موضوع بدبین هستند و تنها درصورتی که محصول به‌صورت استاندارد جاافتاده یا ترویج شده باشد و احساس کنند از دیگران عقب مانده‌اند، نسبت به پذیرش و خرید محصول اقدام می‌کنند</a:t>
            </a:r>
            <a:r>
              <a:rPr lang="fa-IR" dirty="0" smtClean="0"/>
              <a:t>.</a:t>
            </a:r>
          </a:p>
          <a:p>
            <a:pPr algn="r" rtl="1"/>
            <a:r>
              <a:rPr lang="fa-IR" dirty="0" smtClean="0"/>
              <a:t>عدم </a:t>
            </a:r>
            <a:r>
              <a:rPr lang="fa-IR" dirty="0"/>
              <a:t>علاقه به تکنولوژی، حساسیت به قیمت و محافظه کار بودن از مشخصه های این گروه است. اکثریت ثانویه 34 درصد از سهم بازار را شامل میشوند و آخرین گروه بزرگ مصرف کننده ای هستند که به بازار وارد می‌شوند</a:t>
            </a:r>
            <a:r>
              <a:rPr lang="fa-IR" dirty="0" smtClean="0"/>
              <a:t>.</a:t>
            </a:r>
          </a:p>
          <a:p>
            <a:pPr algn="r" rtl="1"/>
            <a:r>
              <a:rPr lang="fa-IR" dirty="0" smtClean="0"/>
              <a:t>برای </a:t>
            </a:r>
            <a:r>
              <a:rPr lang="fa-IR" dirty="0"/>
              <a:t>مثال؛ اکثریت ثانویه غالباً منتظر به‌اشتراک‌گذاری فیلم بر روی سایت‌ها و مشاهده آن به‌صورت آنلاین هستند و تمایلی به رفتن به سینما ندارند.</a:t>
            </a:r>
            <a:endParaRPr lang="en-US" dirty="0"/>
          </a:p>
        </p:txBody>
      </p:sp>
    </p:spTree>
    <p:extLst>
      <p:ext uri="{BB962C8B-B14F-4D97-AF65-F5344CB8AC3E}">
        <p14:creationId xmlns:p14="http://schemas.microsoft.com/office/powerpoint/2010/main" val="2814132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تنبل ها</a:t>
            </a:r>
            <a:endParaRPr lang="en-US" dirty="0"/>
          </a:p>
        </p:txBody>
      </p:sp>
      <p:sp>
        <p:nvSpPr>
          <p:cNvPr id="3" name="Content Placeholder 2"/>
          <p:cNvSpPr>
            <a:spLocks noGrp="1"/>
          </p:cNvSpPr>
          <p:nvPr>
            <p:ph idx="1"/>
          </p:nvPr>
        </p:nvSpPr>
        <p:spPr>
          <a:xfrm>
            <a:off x="2009955" y="1742367"/>
            <a:ext cx="8255559" cy="4195481"/>
          </a:xfrm>
        </p:spPr>
        <p:txBody>
          <a:bodyPr/>
          <a:lstStyle/>
          <a:p>
            <a:pPr algn="r" rtl="1"/>
            <a:r>
              <a:rPr lang="fa-IR" dirty="0"/>
              <a:t> واژه دیرپذیرندگان بسیار شفاف و صریح این گروه را توصیف میکند</a:t>
            </a:r>
            <a:r>
              <a:rPr lang="fa-IR" dirty="0" smtClean="0"/>
              <a:t>.</a:t>
            </a:r>
          </a:p>
          <a:p>
            <a:pPr algn="r" rtl="1"/>
            <a:r>
              <a:rPr lang="fa-IR" dirty="0" smtClean="0"/>
              <a:t> </a:t>
            </a:r>
            <a:r>
              <a:rPr lang="fa-IR" dirty="0"/>
              <a:t>آنها معمولا روش‌های سنتی را ترجیح می‌دهند و در صورتی که هیچ جایگزینی وجود نداشته باشد محصول جدید را می‌خرند. </a:t>
            </a:r>
            <a:endParaRPr lang="fa-IR" dirty="0" smtClean="0"/>
          </a:p>
          <a:p>
            <a:pPr algn="r" rtl="1"/>
            <a:r>
              <a:rPr lang="fa-IR" dirty="0" smtClean="0"/>
              <a:t>دیرپذیرندگان </a:t>
            </a:r>
            <a:r>
              <a:rPr lang="fa-IR" dirty="0"/>
              <a:t>که 16 درصد جامعه را شامل می‌شوند، بسیار سنتی و محافظه کار هستند و آخرین کسانی هستند که به نوآوری‌های جدید روی می‌آورند</a:t>
            </a:r>
            <a:r>
              <a:rPr lang="fa-IR" dirty="0" smtClean="0"/>
              <a:t>.</a:t>
            </a:r>
          </a:p>
          <a:p>
            <a:pPr algn="r" rtl="1"/>
            <a:r>
              <a:rPr lang="fa-IR" dirty="0" smtClean="0"/>
              <a:t>برای </a:t>
            </a:r>
            <a:r>
              <a:rPr lang="fa-IR" dirty="0"/>
              <a:t>مثال، بالاخره هنگامیکه فیلم در تلویزیون به نمایش درآید، ایشان موفق به تماشای آن می‌شوند</a:t>
            </a:r>
            <a:endParaRPr lang="en-US" dirty="0"/>
          </a:p>
        </p:txBody>
      </p:sp>
    </p:spTree>
    <p:extLst>
      <p:ext uri="{BB962C8B-B14F-4D97-AF65-F5344CB8AC3E}">
        <p14:creationId xmlns:p14="http://schemas.microsoft.com/office/powerpoint/2010/main" val="917930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پارادوکس نیازهای نوآوری گرایی</a:t>
            </a:r>
            <a:endParaRPr lang="en-US" dirty="0"/>
          </a:p>
        </p:txBody>
      </p:sp>
      <p:sp>
        <p:nvSpPr>
          <p:cNvPr id="3" name="Content Placeholder 2"/>
          <p:cNvSpPr>
            <a:spLocks noGrp="1"/>
          </p:cNvSpPr>
          <p:nvPr>
            <p:ph idx="1"/>
          </p:nvPr>
        </p:nvSpPr>
        <p:spPr>
          <a:xfrm>
            <a:off x="2035835" y="2527371"/>
            <a:ext cx="8255559" cy="1630561"/>
          </a:xfrm>
          <a:solidFill>
            <a:schemeClr val="tx1">
              <a:lumMod val="95000"/>
            </a:schemeClr>
          </a:solidFill>
        </p:spPr>
        <p:txBody>
          <a:bodyPr>
            <a:normAutofit/>
          </a:bodyPr>
          <a:lstStyle/>
          <a:p>
            <a:pPr algn="just" rtl="1"/>
            <a:r>
              <a:rPr lang="fa-IR" sz="3200" dirty="0" smtClean="0">
                <a:solidFill>
                  <a:schemeClr val="bg1"/>
                </a:solidFill>
              </a:rPr>
              <a:t>توصیف می کند چگونه افرادی که بیشترین سود را از اقتباس نوآوری می برند، در دسته آخرین پذیرندگان نوآوری قرار می گیرند</a:t>
            </a:r>
          </a:p>
          <a:p>
            <a:pPr algn="just" rtl="1"/>
            <a:endParaRPr lang="en-US" sz="1800" dirty="0">
              <a:solidFill>
                <a:schemeClr val="bg1"/>
              </a:solidFill>
            </a:endParaRPr>
          </a:p>
        </p:txBody>
      </p:sp>
    </p:spTree>
    <p:extLst>
      <p:ext uri="{BB962C8B-B14F-4D97-AF65-F5344CB8AC3E}">
        <p14:creationId xmlns:p14="http://schemas.microsoft.com/office/powerpoint/2010/main" val="2815027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4483" y="426838"/>
            <a:ext cx="3296351" cy="901630"/>
          </a:xfrm>
        </p:spPr>
        <p:txBody>
          <a:bodyPr/>
          <a:lstStyle/>
          <a:p>
            <a:pPr algn="r"/>
            <a:r>
              <a:rPr lang="fa-IR" dirty="0" smtClean="0"/>
              <a:t>جهان وطنی ها</a:t>
            </a:r>
            <a:endParaRPr lang="en-US" dirty="0"/>
          </a:p>
        </p:txBody>
      </p:sp>
      <p:sp>
        <p:nvSpPr>
          <p:cNvPr id="3" name="Content Placeholder 2"/>
          <p:cNvSpPr>
            <a:spLocks noGrp="1"/>
          </p:cNvSpPr>
          <p:nvPr>
            <p:ph idx="1"/>
          </p:nvPr>
        </p:nvSpPr>
        <p:spPr>
          <a:xfrm>
            <a:off x="3235886" y="3001993"/>
            <a:ext cx="6814948" cy="664233"/>
          </a:xfrm>
          <a:solidFill>
            <a:schemeClr val="tx1"/>
          </a:solidFill>
        </p:spPr>
        <p:txBody>
          <a:bodyPr>
            <a:normAutofit/>
          </a:bodyPr>
          <a:lstStyle/>
          <a:p>
            <a:pPr algn="r" rtl="1"/>
            <a:r>
              <a:rPr lang="fa-IR" sz="3600" dirty="0" smtClean="0">
                <a:solidFill>
                  <a:schemeClr val="bg1"/>
                </a:solidFill>
              </a:rPr>
              <a:t>تمایل دارند در اقتباس جز اولین ها باشند</a:t>
            </a:r>
            <a:endParaRPr lang="en-US" sz="3600" dirty="0">
              <a:solidFill>
                <a:schemeClr val="bg1"/>
              </a:solidFill>
            </a:endParaRPr>
          </a:p>
        </p:txBody>
      </p:sp>
    </p:spTree>
    <p:extLst>
      <p:ext uri="{BB962C8B-B14F-4D97-AF65-F5344CB8AC3E}">
        <p14:creationId xmlns:p14="http://schemas.microsoft.com/office/powerpoint/2010/main" val="2669104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4483" y="426838"/>
            <a:ext cx="3296351" cy="901630"/>
          </a:xfrm>
        </p:spPr>
        <p:txBody>
          <a:bodyPr/>
          <a:lstStyle/>
          <a:p>
            <a:pPr algn="r"/>
            <a:r>
              <a:rPr lang="fa-IR" dirty="0" smtClean="0"/>
              <a:t>محلی ها</a:t>
            </a:r>
            <a:endParaRPr lang="en-US" dirty="0"/>
          </a:p>
        </p:txBody>
      </p:sp>
      <p:sp>
        <p:nvSpPr>
          <p:cNvPr id="3" name="Content Placeholder 2"/>
          <p:cNvSpPr>
            <a:spLocks noGrp="1"/>
          </p:cNvSpPr>
          <p:nvPr>
            <p:ph idx="1"/>
          </p:nvPr>
        </p:nvSpPr>
        <p:spPr>
          <a:xfrm>
            <a:off x="2416375" y="2260120"/>
            <a:ext cx="7840433" cy="1975450"/>
          </a:xfrm>
          <a:solidFill>
            <a:schemeClr val="tx1"/>
          </a:solidFill>
        </p:spPr>
        <p:txBody>
          <a:bodyPr>
            <a:normAutofit fontScale="92500" lnSpcReduction="20000"/>
          </a:bodyPr>
          <a:lstStyle/>
          <a:p>
            <a:pPr marL="0" indent="0" algn="r" rtl="1">
              <a:buNone/>
            </a:pPr>
            <a:endParaRPr lang="fa-IR" sz="3600" dirty="0" smtClean="0">
              <a:solidFill>
                <a:schemeClr val="bg1"/>
              </a:solidFill>
            </a:endParaRPr>
          </a:p>
          <a:p>
            <a:pPr marL="0" indent="0" algn="r" rtl="1">
              <a:buNone/>
            </a:pPr>
            <a:r>
              <a:rPr lang="fa-IR" sz="3600" dirty="0" smtClean="0">
                <a:solidFill>
                  <a:schemeClr val="bg1"/>
                </a:solidFill>
              </a:rPr>
              <a:t>افراد یا سازمان هایی که به سوی جامعه محلی بلاواسطه خود جهت گیری می شوند و اخرین اقتباس کنندگان هستند</a:t>
            </a:r>
          </a:p>
          <a:p>
            <a:pPr marL="0" indent="0" algn="r" rtl="1">
              <a:buNone/>
            </a:pPr>
            <a:r>
              <a:rPr lang="fa-IR" sz="3600" dirty="0">
                <a:solidFill>
                  <a:schemeClr val="bg1"/>
                </a:solidFill>
              </a:rPr>
              <a:t>.</a:t>
            </a:r>
            <a:endParaRPr lang="fa-IR" sz="3600" dirty="0" smtClean="0">
              <a:solidFill>
                <a:schemeClr val="bg1"/>
              </a:solidFill>
            </a:endParaRPr>
          </a:p>
          <a:p>
            <a:pPr marL="0" indent="0" algn="r" rtl="1">
              <a:buNone/>
            </a:pPr>
            <a:endParaRPr lang="en-US" sz="3600" dirty="0">
              <a:solidFill>
                <a:schemeClr val="bg1"/>
              </a:solidFill>
            </a:endParaRPr>
          </a:p>
        </p:txBody>
      </p:sp>
    </p:spTree>
    <p:extLst>
      <p:ext uri="{BB962C8B-B14F-4D97-AF65-F5344CB8AC3E}">
        <p14:creationId xmlns:p14="http://schemas.microsoft.com/office/powerpoint/2010/main" val="3854477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8537" y="426838"/>
            <a:ext cx="6022298" cy="901630"/>
          </a:xfrm>
        </p:spPr>
        <p:txBody>
          <a:bodyPr/>
          <a:lstStyle/>
          <a:p>
            <a:pPr algn="r"/>
            <a:r>
              <a:rPr lang="fa-IR" dirty="0" smtClean="0"/>
              <a:t>اثر اشاعه و فزون اقتباسی	</a:t>
            </a:r>
            <a:endParaRPr lang="en-US" dirty="0"/>
          </a:p>
        </p:txBody>
      </p:sp>
      <p:sp>
        <p:nvSpPr>
          <p:cNvPr id="3" name="Content Placeholder 2"/>
          <p:cNvSpPr>
            <a:spLocks noGrp="1"/>
          </p:cNvSpPr>
          <p:nvPr>
            <p:ph idx="1"/>
          </p:nvPr>
        </p:nvSpPr>
        <p:spPr>
          <a:xfrm>
            <a:off x="2020389" y="2260120"/>
            <a:ext cx="8273142" cy="2825686"/>
          </a:xfrm>
          <a:solidFill>
            <a:schemeClr val="tx1"/>
          </a:solidFill>
        </p:spPr>
        <p:txBody>
          <a:bodyPr>
            <a:noAutofit/>
          </a:bodyPr>
          <a:lstStyle/>
          <a:p>
            <a:pPr marL="457200" indent="-457200" algn="just" rtl="1">
              <a:buFont typeface="+mj-lt"/>
              <a:buAutoNum type="arabicPeriod"/>
            </a:pPr>
            <a:r>
              <a:rPr lang="fa-IR" sz="2400" dirty="0" smtClean="0">
                <a:solidFill>
                  <a:schemeClr val="bg1"/>
                </a:solidFill>
              </a:rPr>
              <a:t>به موازاتی که افراد بیشتری یک نوآوری را اقتباس می کنند اقتباس کنندگان بر دیگران فشار می آورند یا بر آنان اعمال نفوذ می کنند تا فناوری را اقتباس کنند راجرز این پدیده را «اثر اشاعه » نامید.</a:t>
            </a:r>
          </a:p>
          <a:p>
            <a:pPr marL="457200" indent="-457200" algn="just" rtl="1">
              <a:buFont typeface="+mj-lt"/>
              <a:buAutoNum type="arabicPeriod"/>
            </a:pPr>
            <a:endParaRPr lang="fa-IR" sz="2400" dirty="0">
              <a:solidFill>
                <a:schemeClr val="bg1"/>
              </a:solidFill>
            </a:endParaRPr>
          </a:p>
          <a:p>
            <a:pPr marL="457200" indent="-457200" algn="just" rtl="1">
              <a:buFont typeface="+mj-lt"/>
              <a:buAutoNum type="arabicPeriod"/>
            </a:pPr>
            <a:r>
              <a:rPr lang="fa-IR" sz="2400" dirty="0" smtClean="0">
                <a:solidFill>
                  <a:srgbClr val="FF0000"/>
                </a:solidFill>
              </a:rPr>
              <a:t>فزون اقتباسی </a:t>
            </a:r>
            <a:r>
              <a:rPr lang="fa-IR" sz="2400" dirty="0" smtClean="0">
                <a:solidFill>
                  <a:schemeClr val="bg1"/>
                </a:solidFill>
              </a:rPr>
              <a:t>زمانی می تواند رخ دهد که فشارها چنان بالا می رود که افراد بی میل نیز جلو می روند و نوآوری که نباید اقتباس کنند را اقتباس می کنند</a:t>
            </a:r>
            <a:endParaRPr lang="en-US" sz="2400" dirty="0" smtClean="0">
              <a:solidFill>
                <a:schemeClr val="bg1"/>
              </a:solidFill>
            </a:endParaRPr>
          </a:p>
        </p:txBody>
      </p:sp>
    </p:spTree>
    <p:extLst>
      <p:ext uri="{BB962C8B-B14F-4D97-AF65-F5344CB8AC3E}">
        <p14:creationId xmlns:p14="http://schemas.microsoft.com/office/powerpoint/2010/main" val="1056470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8537" y="426838"/>
            <a:ext cx="6022298" cy="901630"/>
          </a:xfrm>
        </p:spPr>
        <p:txBody>
          <a:bodyPr/>
          <a:lstStyle/>
          <a:p>
            <a:pPr algn="r"/>
            <a:r>
              <a:rPr lang="fa-IR" dirty="0" smtClean="0"/>
              <a:t>مراحل اشاعه نوآوری در سازمان				</a:t>
            </a:r>
            <a:endParaRPr lang="en-US" dirty="0"/>
          </a:p>
        </p:txBody>
      </p:sp>
      <p:sp>
        <p:nvSpPr>
          <p:cNvPr id="3" name="Content Placeholder 2"/>
          <p:cNvSpPr>
            <a:spLocks noGrp="1"/>
          </p:cNvSpPr>
          <p:nvPr>
            <p:ph idx="1"/>
          </p:nvPr>
        </p:nvSpPr>
        <p:spPr>
          <a:xfrm>
            <a:off x="1846052" y="2587925"/>
            <a:ext cx="3970369" cy="2734574"/>
          </a:xfrm>
          <a:solidFill>
            <a:schemeClr val="tx1"/>
          </a:solidFill>
        </p:spPr>
        <p:txBody>
          <a:bodyPr>
            <a:noAutofit/>
          </a:bodyPr>
          <a:lstStyle/>
          <a:p>
            <a:pPr marL="457200" indent="-457200" algn="just" rtl="1">
              <a:buFont typeface="+mj-lt"/>
              <a:buAutoNum type="arabicPeriod"/>
            </a:pPr>
            <a:r>
              <a:rPr lang="fa-IR" sz="2400" dirty="0" smtClean="0">
                <a:solidFill>
                  <a:schemeClr val="bg1"/>
                </a:solidFill>
              </a:rPr>
              <a:t>دستور کارگذاری</a:t>
            </a:r>
          </a:p>
          <a:p>
            <a:pPr marL="457200" indent="-457200" algn="just" rtl="1">
              <a:buFont typeface="+mj-lt"/>
              <a:buAutoNum type="arabicPeriod"/>
            </a:pPr>
            <a:r>
              <a:rPr lang="fa-IR" sz="2400" dirty="0" smtClean="0">
                <a:solidFill>
                  <a:schemeClr val="bg1"/>
                </a:solidFill>
              </a:rPr>
              <a:t>جفت و جور سازی</a:t>
            </a:r>
          </a:p>
          <a:p>
            <a:pPr marL="457200" indent="-457200" algn="just" rtl="1">
              <a:buFont typeface="+mj-lt"/>
              <a:buAutoNum type="arabicPeriod"/>
            </a:pPr>
            <a:r>
              <a:rPr lang="fa-IR" sz="2400" dirty="0" smtClean="0">
                <a:solidFill>
                  <a:schemeClr val="bg1"/>
                </a:solidFill>
              </a:rPr>
              <a:t>بازبینی یا بازسازی</a:t>
            </a:r>
          </a:p>
          <a:p>
            <a:pPr marL="457200" indent="-457200" algn="just" rtl="1">
              <a:buFont typeface="+mj-lt"/>
              <a:buAutoNum type="arabicPeriod"/>
            </a:pPr>
            <a:r>
              <a:rPr lang="fa-IR" sz="2400" dirty="0" smtClean="0">
                <a:solidFill>
                  <a:schemeClr val="bg1"/>
                </a:solidFill>
              </a:rPr>
              <a:t>روشن سازی</a:t>
            </a:r>
          </a:p>
          <a:p>
            <a:pPr marL="457200" indent="-457200" algn="just" rtl="1">
              <a:buFont typeface="+mj-lt"/>
              <a:buAutoNum type="arabicPeriod"/>
            </a:pPr>
            <a:r>
              <a:rPr lang="fa-IR" sz="2400" dirty="0" smtClean="0">
                <a:solidFill>
                  <a:schemeClr val="bg1"/>
                </a:solidFill>
              </a:rPr>
              <a:t>روتین سازی</a:t>
            </a:r>
            <a:endParaRPr lang="en-US" sz="2400" dirty="0" smtClean="0">
              <a:solidFill>
                <a:schemeClr val="bg1"/>
              </a:solidFill>
            </a:endParaRPr>
          </a:p>
        </p:txBody>
      </p:sp>
    </p:spTree>
    <p:extLst>
      <p:ext uri="{BB962C8B-B14F-4D97-AF65-F5344CB8AC3E}">
        <p14:creationId xmlns:p14="http://schemas.microsoft.com/office/powerpoint/2010/main" val="1952833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8537" y="426838"/>
            <a:ext cx="6022298" cy="901630"/>
          </a:xfrm>
        </p:spPr>
        <p:txBody>
          <a:bodyPr/>
          <a:lstStyle/>
          <a:p>
            <a:pPr algn="r"/>
            <a:r>
              <a:rPr lang="fa-IR" dirty="0" smtClean="0"/>
              <a:t>مراحل اشاعه نوآوری</a:t>
            </a:r>
            <a:endParaRPr lang="en-US" dirty="0"/>
          </a:p>
        </p:txBody>
      </p:sp>
      <p:sp>
        <p:nvSpPr>
          <p:cNvPr id="8" name="TextBox 7"/>
          <p:cNvSpPr txBox="1"/>
          <p:nvPr/>
        </p:nvSpPr>
        <p:spPr>
          <a:xfrm>
            <a:off x="1526874" y="2505973"/>
            <a:ext cx="9282023" cy="2677656"/>
          </a:xfrm>
          <a:prstGeom prst="rect">
            <a:avLst/>
          </a:prstGeom>
          <a:solidFill>
            <a:schemeClr val="tx2"/>
          </a:solidFill>
        </p:spPr>
        <p:txBody>
          <a:bodyPr wrap="square" rtlCol="0">
            <a:spAutoFit/>
          </a:bodyPr>
          <a:lstStyle/>
          <a:p>
            <a:pPr marL="285750" indent="-285750">
              <a:buFont typeface="Arial" panose="020B0604020202020204" pitchFamily="34" charset="0"/>
              <a:buChar char="•"/>
            </a:pPr>
            <a:endParaRPr lang="fa-IR" sz="2400" kern="1200" dirty="0" smtClean="0">
              <a:solidFill>
                <a:schemeClr val="bg1"/>
              </a:solidFill>
            </a:endParaRPr>
          </a:p>
          <a:p>
            <a:pPr marL="285750" indent="-285750" algn="r" rtl="1">
              <a:buFont typeface="Arial" panose="020B0604020202020204" pitchFamily="34" charset="0"/>
              <a:buChar char="•"/>
            </a:pPr>
            <a:r>
              <a:rPr lang="fa-IR" sz="2400" dirty="0" smtClean="0">
                <a:solidFill>
                  <a:schemeClr val="bg1"/>
                </a:solidFill>
              </a:rPr>
              <a:t>در هر مرحله  رویدادها، کنش ها و تصمیمات خاصی وجود دارد</a:t>
            </a:r>
          </a:p>
          <a:p>
            <a:pPr marL="342900" indent="-342900" algn="r" rtl="1">
              <a:buFont typeface="Arial" panose="020B0604020202020204" pitchFamily="34" charset="0"/>
              <a:buChar char="•"/>
            </a:pPr>
            <a:r>
              <a:rPr lang="fa-IR" sz="2400" kern="1200" dirty="0" smtClean="0">
                <a:solidFill>
                  <a:schemeClr val="bg1"/>
                </a:solidFill>
              </a:rPr>
              <a:t>مراحل آخر رخ نمی دهند مگر آن که مراحل قبلی کامل شده باشد</a:t>
            </a:r>
          </a:p>
          <a:p>
            <a:pPr marL="342900" indent="-342900" algn="r" rtl="1">
              <a:buFont typeface="Arial" panose="020B0604020202020204" pitchFamily="34" charset="0"/>
              <a:buChar char="•"/>
            </a:pPr>
            <a:r>
              <a:rPr lang="fa-IR" sz="2400" dirty="0" smtClean="0">
                <a:solidFill>
                  <a:schemeClr val="bg1"/>
                </a:solidFill>
              </a:rPr>
              <a:t>نوعا سازمان ها به طور یکنواخت در طول مراحل پنجگانه حرکت می کنند</a:t>
            </a:r>
          </a:p>
          <a:p>
            <a:pPr marL="342900" indent="-342900" algn="r" rtl="1">
              <a:buFont typeface="Arial" panose="020B0604020202020204" pitchFamily="34" charset="0"/>
              <a:buChar char="•"/>
            </a:pPr>
            <a:r>
              <a:rPr lang="fa-IR" sz="2400" kern="1200" dirty="0" smtClean="0">
                <a:solidFill>
                  <a:schemeClr val="bg1"/>
                </a:solidFill>
              </a:rPr>
              <a:t>اگرچه مراحل اغلب به کندی پیش می روند، در عین حال ممکن است یک یا چند مرحله از فرایند بصورت جشی طی شود یا برای سازمان به جای حرکت مستقیم در طول همه پنج مرحله حرکت « رفت و برگشتی » صورت بگیرد</a:t>
            </a:r>
            <a:endParaRPr lang="en-US" sz="2400" kern="1200" dirty="0">
              <a:solidFill>
                <a:schemeClr val="bg1"/>
              </a:solidFill>
            </a:endParaRPr>
          </a:p>
        </p:txBody>
      </p:sp>
    </p:spTree>
    <p:extLst>
      <p:ext uri="{BB962C8B-B14F-4D97-AF65-F5344CB8AC3E}">
        <p14:creationId xmlns:p14="http://schemas.microsoft.com/office/powerpoint/2010/main" val="4266034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8537" y="426838"/>
            <a:ext cx="6022298" cy="901630"/>
          </a:xfrm>
        </p:spPr>
        <p:txBody>
          <a:bodyPr/>
          <a:lstStyle/>
          <a:p>
            <a:pPr algn="r"/>
            <a:r>
              <a:rPr lang="fa-IR" dirty="0" smtClean="0"/>
              <a:t>مراحل آغازین</a:t>
            </a:r>
            <a:endParaRPr lang="en-US" dirty="0"/>
          </a:p>
        </p:txBody>
      </p:sp>
      <p:sp>
        <p:nvSpPr>
          <p:cNvPr id="8" name="TextBox 7"/>
          <p:cNvSpPr txBox="1"/>
          <p:nvPr/>
        </p:nvSpPr>
        <p:spPr>
          <a:xfrm>
            <a:off x="4313207" y="1401792"/>
            <a:ext cx="3114137" cy="830997"/>
          </a:xfrm>
          <a:prstGeom prst="rect">
            <a:avLst/>
          </a:prstGeom>
          <a:solidFill>
            <a:schemeClr val="tx2"/>
          </a:solidFill>
        </p:spPr>
        <p:txBody>
          <a:bodyPr wrap="square" rtlCol="0">
            <a:spAutoFit/>
          </a:bodyPr>
          <a:lstStyle/>
          <a:p>
            <a:pPr marL="285750" indent="-285750" algn="r" rtl="1">
              <a:buFont typeface="Arial" panose="020B0604020202020204" pitchFamily="34" charset="0"/>
              <a:buChar char="•"/>
            </a:pPr>
            <a:r>
              <a:rPr lang="fa-IR" sz="2400" kern="1200" dirty="0" smtClean="0">
                <a:solidFill>
                  <a:schemeClr val="bg1"/>
                </a:solidFill>
              </a:rPr>
              <a:t>دستور کارگذاری</a:t>
            </a:r>
          </a:p>
          <a:p>
            <a:pPr marL="285750" indent="-285750" algn="r" rtl="1">
              <a:buFont typeface="Arial" panose="020B0604020202020204" pitchFamily="34" charset="0"/>
              <a:buChar char="•"/>
            </a:pPr>
            <a:r>
              <a:rPr lang="fa-IR" sz="2400" dirty="0" smtClean="0">
                <a:solidFill>
                  <a:schemeClr val="bg1"/>
                </a:solidFill>
              </a:rPr>
              <a:t>جفت و جور ساختن</a:t>
            </a:r>
            <a:endParaRPr lang="en-US" sz="2400" kern="1200" dirty="0">
              <a:solidFill>
                <a:schemeClr val="bg1"/>
              </a:solidFill>
            </a:endParaRPr>
          </a:p>
        </p:txBody>
      </p:sp>
      <p:sp>
        <p:nvSpPr>
          <p:cNvPr id="3" name="TextBox 2"/>
          <p:cNvSpPr txBox="1"/>
          <p:nvPr/>
        </p:nvSpPr>
        <p:spPr>
          <a:xfrm>
            <a:off x="7427344" y="2955717"/>
            <a:ext cx="2773393" cy="707886"/>
          </a:xfrm>
          <a:prstGeom prst="rect">
            <a:avLst/>
          </a:prstGeom>
          <a:noFill/>
        </p:spPr>
        <p:txBody>
          <a:bodyPr wrap="square" rtlCol="0">
            <a:spAutoFit/>
          </a:bodyPr>
          <a:lstStyle/>
          <a:p>
            <a:pPr algn="r" rtl="1"/>
            <a:r>
              <a:rPr lang="fa-IR" sz="4000" kern="1200" dirty="0" smtClean="0">
                <a:solidFill>
                  <a:schemeClr val="tx1"/>
                </a:solidFill>
                <a:latin typeface="+mn-lt"/>
                <a:ea typeface="+mn-ea"/>
                <a:cs typeface="+mn-cs"/>
              </a:rPr>
              <a:t>اجرای نوآوری</a:t>
            </a:r>
            <a:endParaRPr lang="en-US" sz="4000" kern="1200" dirty="0">
              <a:solidFill>
                <a:schemeClr val="tx1"/>
              </a:solidFill>
              <a:latin typeface="+mn-lt"/>
              <a:ea typeface="+mn-ea"/>
              <a:cs typeface="+mn-cs"/>
            </a:endParaRPr>
          </a:p>
        </p:txBody>
      </p:sp>
      <p:sp>
        <p:nvSpPr>
          <p:cNvPr id="4" name="TextBox 3"/>
          <p:cNvSpPr txBox="1"/>
          <p:nvPr/>
        </p:nvSpPr>
        <p:spPr>
          <a:xfrm>
            <a:off x="4175185" y="4386531"/>
            <a:ext cx="3554082" cy="1384995"/>
          </a:xfrm>
          <a:prstGeom prst="rect">
            <a:avLst/>
          </a:prstGeom>
          <a:solidFill>
            <a:schemeClr val="tx1"/>
          </a:solidFill>
        </p:spPr>
        <p:txBody>
          <a:bodyPr wrap="square" rtlCol="0">
            <a:spAutoFit/>
          </a:bodyPr>
          <a:lstStyle/>
          <a:p>
            <a:pPr marL="457200" indent="-457200" algn="r" rtl="1">
              <a:buFont typeface="Arial" panose="020B0604020202020204" pitchFamily="34" charset="0"/>
              <a:buChar char="•"/>
            </a:pPr>
            <a:r>
              <a:rPr lang="fa-IR" sz="2800" kern="1200" dirty="0" smtClean="0">
                <a:solidFill>
                  <a:schemeClr val="bg1"/>
                </a:solidFill>
                <a:latin typeface="+mn-lt"/>
                <a:ea typeface="+mn-ea"/>
                <a:cs typeface="+mn-cs"/>
              </a:rPr>
              <a:t>بازتعریف یا بازسازی</a:t>
            </a:r>
          </a:p>
          <a:p>
            <a:pPr marL="457200" indent="-457200" algn="r" rtl="1">
              <a:buFont typeface="Arial" panose="020B0604020202020204" pitchFamily="34" charset="0"/>
              <a:buChar char="•"/>
            </a:pPr>
            <a:r>
              <a:rPr lang="fa-IR" sz="2800" kern="1200" dirty="0" smtClean="0">
                <a:solidFill>
                  <a:schemeClr val="bg1"/>
                </a:solidFill>
                <a:latin typeface="+mn-lt"/>
                <a:ea typeface="+mn-ea"/>
                <a:cs typeface="+mn-cs"/>
              </a:rPr>
              <a:t>روشن سازی</a:t>
            </a:r>
          </a:p>
          <a:p>
            <a:pPr marL="457200" indent="-457200" algn="r" rtl="1">
              <a:buFont typeface="Arial" panose="020B0604020202020204" pitchFamily="34" charset="0"/>
              <a:buChar char="•"/>
            </a:pPr>
            <a:r>
              <a:rPr lang="fa-IR" sz="2800" dirty="0" smtClean="0">
                <a:solidFill>
                  <a:schemeClr val="bg1"/>
                </a:solidFill>
              </a:rPr>
              <a:t>روتین سازی</a:t>
            </a:r>
            <a:endParaRPr lang="en-US" sz="2800" kern="1200" dirty="0">
              <a:solidFill>
                <a:schemeClr val="bg1"/>
              </a:solidFill>
              <a:latin typeface="+mn-lt"/>
              <a:ea typeface="+mn-ea"/>
              <a:cs typeface="+mn-cs"/>
            </a:endParaRPr>
          </a:p>
        </p:txBody>
      </p:sp>
    </p:spTree>
    <p:extLst>
      <p:ext uri="{BB962C8B-B14F-4D97-AF65-F5344CB8AC3E}">
        <p14:creationId xmlns:p14="http://schemas.microsoft.com/office/powerpoint/2010/main" val="2466117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4400" b="1" dirty="0" smtClean="0"/>
              <a:t>اشاعه نوآوری چیست؟</a:t>
            </a:r>
            <a:endParaRPr lang="en-US" sz="4400" b="1" dirty="0"/>
          </a:p>
        </p:txBody>
      </p:sp>
      <p:sp>
        <p:nvSpPr>
          <p:cNvPr id="3" name="Content Placeholder 2"/>
          <p:cNvSpPr>
            <a:spLocks noGrp="1"/>
          </p:cNvSpPr>
          <p:nvPr>
            <p:ph idx="1"/>
          </p:nvPr>
        </p:nvSpPr>
        <p:spPr>
          <a:solidFill>
            <a:schemeClr val="tx1"/>
          </a:solidFill>
        </p:spPr>
        <p:txBody>
          <a:bodyPr>
            <a:normAutofit/>
          </a:bodyPr>
          <a:lstStyle/>
          <a:p>
            <a:pPr algn="r"/>
            <a:endParaRPr lang="fa-IR" sz="2800" dirty="0" smtClean="0">
              <a:solidFill>
                <a:schemeClr val="bg1"/>
              </a:solidFill>
            </a:endParaRPr>
          </a:p>
          <a:p>
            <a:pPr algn="r"/>
            <a:r>
              <a:rPr lang="fa-IR" sz="2800" dirty="0" smtClean="0">
                <a:solidFill>
                  <a:schemeClr val="bg1"/>
                </a:solidFill>
              </a:rPr>
              <a:t>فرایند ابلاغ اطلاعات به  </a:t>
            </a:r>
            <a:r>
              <a:rPr lang="fa-IR" sz="2800" dirty="0" smtClean="0">
                <a:solidFill>
                  <a:srgbClr val="FF0000"/>
                </a:solidFill>
              </a:rPr>
              <a:t>افراد</a:t>
            </a:r>
            <a:r>
              <a:rPr lang="fa-IR" sz="2800" dirty="0" smtClean="0">
                <a:solidFill>
                  <a:schemeClr val="bg1"/>
                </a:solidFill>
              </a:rPr>
              <a:t>  و  </a:t>
            </a:r>
            <a:r>
              <a:rPr lang="fa-IR" sz="2800" dirty="0" smtClean="0">
                <a:solidFill>
                  <a:srgbClr val="FF0000"/>
                </a:solidFill>
              </a:rPr>
              <a:t>سازمان</a:t>
            </a:r>
            <a:r>
              <a:rPr lang="fa-IR" sz="2800" dirty="0" smtClean="0">
                <a:solidFill>
                  <a:schemeClr val="bg1"/>
                </a:solidFill>
              </a:rPr>
              <a:t> ها  که می تواند منجر به استفاده از یک نوآوری شود. </a:t>
            </a:r>
            <a:r>
              <a:rPr lang="fa-IR" dirty="0" smtClean="0">
                <a:solidFill>
                  <a:schemeClr val="bg1"/>
                </a:solidFill>
              </a:rPr>
              <a:t>( باس، 1969؛ راجرز، 1983)</a:t>
            </a:r>
          </a:p>
          <a:p>
            <a:pPr algn="r"/>
            <a:endParaRPr lang="fa-IR" dirty="0" smtClean="0">
              <a:solidFill>
                <a:schemeClr val="bg1"/>
              </a:solidFill>
            </a:endParaRPr>
          </a:p>
          <a:p>
            <a:pPr marL="0" indent="0" algn="r">
              <a:buNone/>
            </a:pPr>
            <a:endParaRPr lang="fa-IR" sz="2800" dirty="0" smtClean="0">
              <a:solidFill>
                <a:schemeClr val="bg1"/>
              </a:solidFill>
            </a:endParaRPr>
          </a:p>
          <a:p>
            <a:pPr algn="r"/>
            <a:r>
              <a:rPr lang="fa-IR" sz="2800" dirty="0">
                <a:solidFill>
                  <a:schemeClr val="bg1"/>
                </a:solidFill>
              </a:rPr>
              <a:t> </a:t>
            </a:r>
            <a:r>
              <a:rPr lang="fa-IR" sz="2800" dirty="0" smtClean="0">
                <a:solidFill>
                  <a:schemeClr val="bg1"/>
                </a:solidFill>
              </a:rPr>
              <a:t>           نوآوری    </a:t>
            </a:r>
          </a:p>
          <a:p>
            <a:pPr algn="r"/>
            <a:endParaRPr lang="fa-IR" sz="2800" dirty="0" smtClean="0">
              <a:solidFill>
                <a:schemeClr val="bg1"/>
              </a:solidFill>
            </a:endParaRPr>
          </a:p>
          <a:p>
            <a:pPr algn="r"/>
            <a:endParaRPr lang="fa-IR" sz="2800" dirty="0" smtClean="0">
              <a:solidFill>
                <a:schemeClr val="bg1"/>
              </a:solidFill>
            </a:endParaRPr>
          </a:p>
        </p:txBody>
      </p:sp>
      <p:sp>
        <p:nvSpPr>
          <p:cNvPr id="10" name="TextBox 9"/>
          <p:cNvSpPr txBox="1"/>
          <p:nvPr/>
        </p:nvSpPr>
        <p:spPr>
          <a:xfrm>
            <a:off x="5348472" y="4265760"/>
            <a:ext cx="1790377" cy="1323439"/>
          </a:xfrm>
          <a:prstGeom prst="rect">
            <a:avLst/>
          </a:prstGeom>
          <a:solidFill>
            <a:schemeClr val="bg2">
              <a:lumMod val="60000"/>
              <a:lumOff val="40000"/>
            </a:schemeClr>
          </a:solidFill>
        </p:spPr>
        <p:txBody>
          <a:bodyPr wrap="square" rtlCol="0">
            <a:spAutoFit/>
          </a:bodyPr>
          <a:lstStyle/>
          <a:p>
            <a:pPr marL="457200" indent="-457200" algn="r" rtl="1">
              <a:buFont typeface="+mj-lt"/>
              <a:buAutoNum type="arabicPeriod"/>
            </a:pPr>
            <a:r>
              <a:rPr lang="fa-IR" sz="2000" dirty="0" smtClean="0"/>
              <a:t>کالا</a:t>
            </a:r>
          </a:p>
          <a:p>
            <a:pPr marL="400050" indent="-400050" algn="r" rtl="1">
              <a:buFont typeface="+mj-lt"/>
              <a:buAutoNum type="arabicPeriod"/>
            </a:pPr>
            <a:r>
              <a:rPr lang="fa-IR" sz="2000" dirty="0" smtClean="0"/>
              <a:t>خدمات</a:t>
            </a:r>
          </a:p>
          <a:p>
            <a:pPr marL="400050" indent="-400050" algn="r" rtl="1">
              <a:buFont typeface="+mj-lt"/>
              <a:buAutoNum type="arabicPeriod"/>
            </a:pPr>
            <a:r>
              <a:rPr lang="fa-IR" sz="2000" dirty="0" smtClean="0"/>
              <a:t>شیوه انجام کار</a:t>
            </a:r>
          </a:p>
          <a:p>
            <a:pPr marL="400050" indent="-400050" algn="r" rtl="1">
              <a:buFont typeface="+mj-lt"/>
              <a:buAutoNum type="arabicPeriod"/>
            </a:pPr>
            <a:r>
              <a:rPr lang="fa-IR" sz="2000" dirty="0" smtClean="0"/>
              <a:t>ایده جدید</a:t>
            </a:r>
          </a:p>
        </p:txBody>
      </p:sp>
    </p:spTree>
    <p:extLst>
      <p:ext uri="{BB962C8B-B14F-4D97-AF65-F5344CB8AC3E}">
        <p14:creationId xmlns:p14="http://schemas.microsoft.com/office/powerpoint/2010/main" val="10967085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6421" y="426838"/>
            <a:ext cx="4234414" cy="901630"/>
          </a:xfrm>
        </p:spPr>
        <p:txBody>
          <a:bodyPr/>
          <a:lstStyle/>
          <a:p>
            <a:pPr algn="r"/>
            <a:r>
              <a:rPr lang="fa-IR" dirty="0" smtClean="0"/>
              <a:t>دستور کارگذاری</a:t>
            </a:r>
            <a:endParaRPr lang="en-US" dirty="0"/>
          </a:p>
        </p:txBody>
      </p:sp>
      <p:sp>
        <p:nvSpPr>
          <p:cNvPr id="3" name="Content Placeholder 2"/>
          <p:cNvSpPr>
            <a:spLocks noGrp="1"/>
          </p:cNvSpPr>
          <p:nvPr>
            <p:ph idx="1"/>
          </p:nvPr>
        </p:nvSpPr>
        <p:spPr>
          <a:xfrm>
            <a:off x="5834391" y="1984076"/>
            <a:ext cx="2915729" cy="2734574"/>
          </a:xfrm>
          <a:solidFill>
            <a:schemeClr val="tx1"/>
          </a:solidFill>
        </p:spPr>
        <p:txBody>
          <a:bodyPr>
            <a:noAutofit/>
          </a:bodyPr>
          <a:lstStyle/>
          <a:p>
            <a:pPr algn="just" rtl="1"/>
            <a:r>
              <a:rPr lang="fa-IR" sz="2400" dirty="0" smtClean="0">
                <a:solidFill>
                  <a:schemeClr val="bg1"/>
                </a:solidFill>
              </a:rPr>
              <a:t> گرداوری اطلاعات</a:t>
            </a:r>
          </a:p>
          <a:p>
            <a:pPr algn="just" rtl="1"/>
            <a:r>
              <a:rPr lang="fa-IR" sz="2400" dirty="0" smtClean="0">
                <a:solidFill>
                  <a:schemeClr val="bg1"/>
                </a:solidFill>
              </a:rPr>
              <a:t>مفهوم پردازی</a:t>
            </a:r>
          </a:p>
          <a:p>
            <a:pPr algn="just" rtl="1"/>
            <a:r>
              <a:rPr lang="fa-IR" sz="2400" dirty="0" smtClean="0">
                <a:solidFill>
                  <a:schemeClr val="bg1"/>
                </a:solidFill>
              </a:rPr>
              <a:t>پیش بینی</a:t>
            </a:r>
          </a:p>
          <a:p>
            <a:pPr algn="just" rtl="1"/>
            <a:r>
              <a:rPr lang="fa-IR" sz="2400" dirty="0" smtClean="0">
                <a:solidFill>
                  <a:schemeClr val="bg1"/>
                </a:solidFill>
              </a:rPr>
              <a:t>مصورسازی</a:t>
            </a:r>
          </a:p>
          <a:p>
            <a:pPr algn="just" rtl="1"/>
            <a:r>
              <a:rPr lang="fa-IR" sz="2400" dirty="0" smtClean="0">
                <a:solidFill>
                  <a:schemeClr val="bg1"/>
                </a:solidFill>
              </a:rPr>
              <a:t>طرح ریزی</a:t>
            </a:r>
            <a:endParaRPr lang="en-US" sz="2400" dirty="0" smtClean="0">
              <a:solidFill>
                <a:schemeClr val="bg1"/>
              </a:solidFill>
            </a:endParaRPr>
          </a:p>
        </p:txBody>
      </p:sp>
      <p:sp>
        <p:nvSpPr>
          <p:cNvPr id="4" name="TextBox 3"/>
          <p:cNvSpPr txBox="1"/>
          <p:nvPr/>
        </p:nvSpPr>
        <p:spPr>
          <a:xfrm>
            <a:off x="9195758" y="2947360"/>
            <a:ext cx="2281687" cy="523220"/>
          </a:xfrm>
          <a:prstGeom prst="rect">
            <a:avLst/>
          </a:prstGeom>
          <a:solidFill>
            <a:schemeClr val="bg2"/>
          </a:solidFill>
        </p:spPr>
        <p:txBody>
          <a:bodyPr wrap="square" rtlCol="0">
            <a:spAutoFit/>
          </a:bodyPr>
          <a:lstStyle/>
          <a:p>
            <a:pPr algn="r" rtl="1"/>
            <a:r>
              <a:rPr lang="fa-IR" sz="2800" kern="1200" dirty="0" smtClean="0">
                <a:latin typeface="+mn-lt"/>
                <a:ea typeface="+mn-ea"/>
                <a:cs typeface="+mn-cs"/>
              </a:rPr>
              <a:t>شامل همه مراحل</a:t>
            </a:r>
            <a:endParaRPr lang="en-US" sz="2800" kern="1200" dirty="0">
              <a:latin typeface="+mn-lt"/>
              <a:ea typeface="+mn-ea"/>
              <a:cs typeface="+mn-cs"/>
            </a:endParaRPr>
          </a:p>
        </p:txBody>
      </p:sp>
      <p:sp>
        <p:nvSpPr>
          <p:cNvPr id="5" name="Left Arrow 4"/>
          <p:cNvSpPr/>
          <p:nvPr/>
        </p:nvSpPr>
        <p:spPr>
          <a:xfrm>
            <a:off x="4050882" y="2724338"/>
            <a:ext cx="1560690" cy="9692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67576" y="2885805"/>
            <a:ext cx="3436937" cy="584775"/>
          </a:xfrm>
          <a:prstGeom prst="rect">
            <a:avLst/>
          </a:prstGeom>
          <a:noFill/>
        </p:spPr>
        <p:txBody>
          <a:bodyPr wrap="square" rtlCol="0">
            <a:spAutoFit/>
          </a:bodyPr>
          <a:lstStyle/>
          <a:p>
            <a:pPr algn="r" rtl="1"/>
            <a:r>
              <a:rPr lang="fa-IR" sz="3200" kern="1200" dirty="0" smtClean="0">
                <a:solidFill>
                  <a:schemeClr val="tx1"/>
                </a:solidFill>
                <a:latin typeface="+mn-lt"/>
                <a:ea typeface="+mn-ea"/>
                <a:cs typeface="+mn-cs"/>
              </a:rPr>
              <a:t>تصمیم به اقتباس نوآوری</a:t>
            </a:r>
            <a:endParaRPr lang="en-US" sz="3200" kern="1200" dirty="0">
              <a:solidFill>
                <a:schemeClr val="tx1"/>
              </a:solidFill>
              <a:latin typeface="+mn-lt"/>
              <a:ea typeface="+mn-ea"/>
              <a:cs typeface="+mn-cs"/>
            </a:endParaRPr>
          </a:p>
        </p:txBody>
      </p:sp>
      <p:sp>
        <p:nvSpPr>
          <p:cNvPr id="7" name="TextBox 6"/>
          <p:cNvSpPr txBox="1"/>
          <p:nvPr/>
        </p:nvSpPr>
        <p:spPr>
          <a:xfrm>
            <a:off x="0" y="5374258"/>
            <a:ext cx="12059728" cy="446276"/>
          </a:xfrm>
          <a:prstGeom prst="rect">
            <a:avLst/>
          </a:prstGeom>
          <a:noFill/>
        </p:spPr>
        <p:txBody>
          <a:bodyPr wrap="square" rtlCol="0">
            <a:spAutoFit/>
          </a:bodyPr>
          <a:lstStyle/>
          <a:p>
            <a:pPr algn="r" rtl="1"/>
            <a:r>
              <a:rPr lang="fa-IR" sz="2300" kern="1200" dirty="0" smtClean="0">
                <a:solidFill>
                  <a:schemeClr val="tx1"/>
                </a:solidFill>
                <a:latin typeface="+mn-lt"/>
                <a:ea typeface="+mn-ea"/>
                <a:cs typeface="+mn-cs"/>
              </a:rPr>
              <a:t>مستلزم دو یا چند فرد در سازمان، که یک مسئله تعریف شده دارند و در پی یک نواوری برای کمک به حل آن مسئله هستند</a:t>
            </a:r>
            <a:endParaRPr lang="en-US" sz="2300" kern="1200" dirty="0">
              <a:solidFill>
                <a:schemeClr val="tx1"/>
              </a:solidFill>
              <a:latin typeface="+mn-lt"/>
              <a:ea typeface="+mn-ea"/>
              <a:cs typeface="+mn-cs"/>
            </a:endParaRPr>
          </a:p>
        </p:txBody>
      </p:sp>
    </p:spTree>
    <p:extLst>
      <p:ext uri="{BB962C8B-B14F-4D97-AF65-F5344CB8AC3E}">
        <p14:creationId xmlns:p14="http://schemas.microsoft.com/office/powerpoint/2010/main" val="1257416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8537" y="426838"/>
            <a:ext cx="6022298" cy="901630"/>
          </a:xfrm>
        </p:spPr>
        <p:txBody>
          <a:bodyPr/>
          <a:lstStyle/>
          <a:p>
            <a:pPr algn="r"/>
            <a:r>
              <a:rPr lang="fa-IR" dirty="0" smtClean="0"/>
              <a:t>جفت و جور سازی</a:t>
            </a:r>
            <a:endParaRPr lang="en-US" dirty="0"/>
          </a:p>
        </p:txBody>
      </p:sp>
      <p:sp>
        <p:nvSpPr>
          <p:cNvPr id="3" name="Content Placeholder 2"/>
          <p:cNvSpPr>
            <a:spLocks noGrp="1"/>
          </p:cNvSpPr>
          <p:nvPr>
            <p:ph idx="1"/>
          </p:nvPr>
        </p:nvSpPr>
        <p:spPr>
          <a:xfrm>
            <a:off x="3200401" y="2389516"/>
            <a:ext cx="5736565" cy="3562709"/>
          </a:xfrm>
          <a:solidFill>
            <a:schemeClr val="tx1"/>
          </a:solidFill>
        </p:spPr>
        <p:txBody>
          <a:bodyPr>
            <a:noAutofit/>
          </a:bodyPr>
          <a:lstStyle/>
          <a:p>
            <a:pPr marL="0" indent="0" algn="just" rtl="1">
              <a:buNone/>
            </a:pPr>
            <a:r>
              <a:rPr lang="fa-IR" sz="2800" dirty="0" smtClean="0">
                <a:solidFill>
                  <a:schemeClr val="bg1"/>
                </a:solidFill>
              </a:rPr>
              <a:t>در واقعیت بیشتر سازمان ها تمایل دارند بر راه حل ها متمرکز شوند، آن گاه بر کاربرد آن ها در مسائل خاص تمرکز می شود.(مارچ،1981)</a:t>
            </a:r>
          </a:p>
          <a:p>
            <a:pPr marL="0" indent="0" algn="just" rtl="1">
              <a:buNone/>
            </a:pPr>
            <a:endParaRPr lang="fa-IR" sz="2800" dirty="0" smtClean="0">
              <a:solidFill>
                <a:schemeClr val="bg1"/>
              </a:solidFill>
            </a:endParaRPr>
          </a:p>
          <a:p>
            <a:pPr marL="0" indent="0" algn="just" rtl="1">
              <a:buNone/>
            </a:pPr>
            <a:r>
              <a:rPr lang="fa-IR" sz="2800" dirty="0" smtClean="0">
                <a:solidFill>
                  <a:schemeClr val="bg1"/>
                </a:solidFill>
              </a:rPr>
              <a:t>بنابراین بیشتر سازمان ها مستمرا در پی نواوری هستند،آنگاه برای جفت و جور ساختن نواوری های نویدبخش با مسائل ویژه تلاش می کنند.</a:t>
            </a:r>
          </a:p>
          <a:p>
            <a:pPr marL="0" indent="0" algn="just" rtl="1">
              <a:buNone/>
            </a:pPr>
            <a:endParaRPr lang="en-US" sz="2800" dirty="0" smtClean="0">
              <a:solidFill>
                <a:schemeClr val="bg1"/>
              </a:solidFill>
            </a:endParaRPr>
          </a:p>
        </p:txBody>
      </p:sp>
    </p:spTree>
    <p:extLst>
      <p:ext uri="{BB962C8B-B14F-4D97-AF65-F5344CB8AC3E}">
        <p14:creationId xmlns:p14="http://schemas.microsoft.com/office/powerpoint/2010/main" val="40944694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8537" y="426838"/>
            <a:ext cx="6022298" cy="901630"/>
          </a:xfrm>
        </p:spPr>
        <p:txBody>
          <a:bodyPr/>
          <a:lstStyle/>
          <a:p>
            <a:pPr algn="r"/>
            <a:r>
              <a:rPr lang="fa-IR" dirty="0" smtClean="0"/>
              <a:t>بازتعریف یا بازسازی</a:t>
            </a:r>
            <a:endParaRPr lang="en-US" dirty="0"/>
          </a:p>
        </p:txBody>
      </p:sp>
      <p:sp>
        <p:nvSpPr>
          <p:cNvPr id="3" name="Content Placeholder 2"/>
          <p:cNvSpPr>
            <a:spLocks noGrp="1"/>
          </p:cNvSpPr>
          <p:nvPr>
            <p:ph idx="1"/>
          </p:nvPr>
        </p:nvSpPr>
        <p:spPr>
          <a:xfrm>
            <a:off x="2812211" y="2389516"/>
            <a:ext cx="6443932" cy="3562709"/>
          </a:xfrm>
          <a:solidFill>
            <a:schemeClr val="tx1"/>
          </a:solidFill>
        </p:spPr>
        <p:txBody>
          <a:bodyPr>
            <a:noAutofit/>
          </a:bodyPr>
          <a:lstStyle/>
          <a:p>
            <a:pPr marL="0" indent="0" algn="just" rtl="1">
              <a:buNone/>
            </a:pPr>
            <a:r>
              <a:rPr lang="fa-IR" sz="2800" dirty="0" smtClean="0">
                <a:solidFill>
                  <a:schemeClr val="bg1"/>
                </a:solidFill>
              </a:rPr>
              <a:t>نوعا نوآوری ها، کاملا با سازمان تناسب ندارند</a:t>
            </a:r>
          </a:p>
          <a:p>
            <a:pPr algn="just" rtl="1"/>
            <a:r>
              <a:rPr lang="fa-IR" sz="2800" dirty="0" smtClean="0">
                <a:solidFill>
                  <a:schemeClr val="bg1"/>
                </a:solidFill>
              </a:rPr>
              <a:t>بنابراین باید متناسب با فرهنگ، ساختار یا سایر جوانب سازمانی، اصلاح شوند</a:t>
            </a:r>
          </a:p>
          <a:p>
            <a:pPr algn="just" rtl="1"/>
            <a:r>
              <a:rPr lang="fa-IR" sz="2800" dirty="0" smtClean="0">
                <a:solidFill>
                  <a:schemeClr val="bg1"/>
                </a:solidFill>
              </a:rPr>
              <a:t>یا سازمان متناسب با نواوری، تغییر داده شود</a:t>
            </a:r>
          </a:p>
          <a:p>
            <a:pPr marL="0" indent="0" algn="just" rtl="1">
              <a:buNone/>
            </a:pPr>
            <a:r>
              <a:rPr lang="fa-IR" sz="2800" dirty="0" smtClean="0">
                <a:solidFill>
                  <a:schemeClr val="bg1"/>
                </a:solidFill>
              </a:rPr>
              <a:t> ( مثل اضافه شدن یک بخش جدید برای پایش و حفظ نواوری)</a:t>
            </a:r>
            <a:endParaRPr lang="en-US" sz="2800" dirty="0" smtClean="0">
              <a:solidFill>
                <a:schemeClr val="bg1"/>
              </a:solidFill>
            </a:endParaRPr>
          </a:p>
        </p:txBody>
      </p:sp>
    </p:spTree>
    <p:extLst>
      <p:ext uri="{BB962C8B-B14F-4D97-AF65-F5344CB8AC3E}">
        <p14:creationId xmlns:p14="http://schemas.microsoft.com/office/powerpoint/2010/main" val="12120634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8537" y="426838"/>
            <a:ext cx="6022298" cy="901630"/>
          </a:xfrm>
        </p:spPr>
        <p:txBody>
          <a:bodyPr/>
          <a:lstStyle/>
          <a:p>
            <a:pPr algn="r"/>
            <a:r>
              <a:rPr lang="fa-IR" dirty="0" smtClean="0"/>
              <a:t>روشن سازی</a:t>
            </a:r>
            <a:endParaRPr lang="en-US" dirty="0"/>
          </a:p>
        </p:txBody>
      </p:sp>
      <p:sp>
        <p:nvSpPr>
          <p:cNvPr id="3" name="Content Placeholder 2"/>
          <p:cNvSpPr>
            <a:spLocks noGrp="1"/>
          </p:cNvSpPr>
          <p:nvPr>
            <p:ph idx="1"/>
          </p:nvPr>
        </p:nvSpPr>
        <p:spPr>
          <a:xfrm>
            <a:off x="2881223" y="2156603"/>
            <a:ext cx="6469812" cy="3769743"/>
          </a:xfrm>
          <a:solidFill>
            <a:schemeClr val="tx1"/>
          </a:solidFill>
        </p:spPr>
        <p:txBody>
          <a:bodyPr>
            <a:noAutofit/>
          </a:bodyPr>
          <a:lstStyle/>
          <a:p>
            <a:pPr marL="0" indent="0" algn="just" rtl="1">
              <a:buNone/>
            </a:pPr>
            <a:r>
              <a:rPr lang="fa-IR" sz="2400" dirty="0" smtClean="0">
                <a:solidFill>
                  <a:schemeClr val="bg1"/>
                </a:solidFill>
              </a:rPr>
              <a:t>کمک به همه افراد برای درک هدف غایی، معنا و کارویژه های نواوری، برای استفاده نواوری در حد گسترده</a:t>
            </a:r>
          </a:p>
          <a:p>
            <a:pPr marL="0" indent="0" algn="just" rtl="1">
              <a:buNone/>
            </a:pPr>
            <a:r>
              <a:rPr lang="fa-IR" sz="2400" dirty="0" smtClean="0">
                <a:solidFill>
                  <a:schemeClr val="bg1"/>
                </a:solidFill>
              </a:rPr>
              <a:t>این مرحله مستلزم: </a:t>
            </a:r>
          </a:p>
          <a:p>
            <a:pPr algn="just" rtl="1"/>
            <a:r>
              <a:rPr lang="fa-IR" sz="2400" dirty="0" smtClean="0">
                <a:solidFill>
                  <a:schemeClr val="bg1"/>
                </a:solidFill>
              </a:rPr>
              <a:t>شناسایی</a:t>
            </a:r>
          </a:p>
          <a:p>
            <a:pPr algn="just" rtl="1"/>
            <a:r>
              <a:rPr lang="fa-IR" sz="2400" dirty="0" smtClean="0">
                <a:solidFill>
                  <a:schemeClr val="bg1"/>
                </a:solidFill>
              </a:rPr>
              <a:t>اصلاح ادراکات نادرست</a:t>
            </a:r>
          </a:p>
          <a:p>
            <a:pPr algn="just" rtl="1"/>
            <a:r>
              <a:rPr lang="fa-IR" sz="2400" dirty="0" smtClean="0">
                <a:solidFill>
                  <a:schemeClr val="bg1"/>
                </a:solidFill>
              </a:rPr>
              <a:t>اثرات جانبی</a:t>
            </a:r>
          </a:p>
          <a:p>
            <a:pPr marL="0" indent="0" algn="just" rtl="1">
              <a:buNone/>
            </a:pPr>
            <a:r>
              <a:rPr lang="fa-IR" sz="2400" dirty="0" smtClean="0">
                <a:solidFill>
                  <a:schemeClr val="bg1"/>
                </a:solidFill>
              </a:rPr>
              <a:t>که می تواند به موازات اقتباس نواوری به وسیله افراد ظهور کند</a:t>
            </a:r>
            <a:endParaRPr lang="en-US" sz="2400" dirty="0" smtClean="0">
              <a:solidFill>
                <a:schemeClr val="bg1"/>
              </a:solidFill>
            </a:endParaRPr>
          </a:p>
        </p:txBody>
      </p:sp>
    </p:spTree>
    <p:extLst>
      <p:ext uri="{BB962C8B-B14F-4D97-AF65-F5344CB8AC3E}">
        <p14:creationId xmlns:p14="http://schemas.microsoft.com/office/powerpoint/2010/main" val="33338650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8537" y="426838"/>
            <a:ext cx="6022298" cy="901630"/>
          </a:xfrm>
        </p:spPr>
        <p:txBody>
          <a:bodyPr/>
          <a:lstStyle/>
          <a:p>
            <a:pPr algn="r"/>
            <a:r>
              <a:rPr lang="fa-IR" dirty="0" smtClean="0"/>
              <a:t>روتین سازی</a:t>
            </a:r>
            <a:endParaRPr lang="en-US" dirty="0"/>
          </a:p>
        </p:txBody>
      </p:sp>
      <p:sp>
        <p:nvSpPr>
          <p:cNvPr id="3" name="Content Placeholder 2"/>
          <p:cNvSpPr>
            <a:spLocks noGrp="1"/>
          </p:cNvSpPr>
          <p:nvPr>
            <p:ph idx="1"/>
          </p:nvPr>
        </p:nvSpPr>
        <p:spPr>
          <a:xfrm>
            <a:off x="2449902" y="1570008"/>
            <a:ext cx="5900467" cy="724620"/>
          </a:xfrm>
          <a:solidFill>
            <a:schemeClr val="tx1"/>
          </a:solidFill>
        </p:spPr>
        <p:txBody>
          <a:bodyPr>
            <a:noAutofit/>
          </a:bodyPr>
          <a:lstStyle/>
          <a:p>
            <a:pPr marL="0" indent="0" algn="just" rtl="1">
              <a:buNone/>
            </a:pPr>
            <a:r>
              <a:rPr lang="fa-IR" sz="2800" dirty="0" smtClean="0">
                <a:solidFill>
                  <a:schemeClr val="bg1"/>
                </a:solidFill>
              </a:rPr>
              <a:t>تبدیل نواوری به نوعی عادت یا روال برای همه</a:t>
            </a:r>
          </a:p>
        </p:txBody>
      </p:sp>
      <p:sp>
        <p:nvSpPr>
          <p:cNvPr id="4" name="TextBox 3"/>
          <p:cNvSpPr txBox="1"/>
          <p:nvPr/>
        </p:nvSpPr>
        <p:spPr>
          <a:xfrm>
            <a:off x="6936700" y="2971800"/>
            <a:ext cx="3114135" cy="1077218"/>
          </a:xfrm>
          <a:prstGeom prst="rect">
            <a:avLst/>
          </a:prstGeom>
          <a:noFill/>
        </p:spPr>
        <p:txBody>
          <a:bodyPr wrap="square" rtlCol="0">
            <a:spAutoFit/>
          </a:bodyPr>
          <a:lstStyle/>
          <a:p>
            <a:pPr algn="r" rtl="1"/>
            <a:r>
              <a:rPr lang="fa-IR" sz="3200" dirty="0"/>
              <a:t>هدف غایی این </a:t>
            </a:r>
            <a:r>
              <a:rPr lang="fa-IR" sz="3200" dirty="0" smtClean="0"/>
              <a:t>مرحله</a:t>
            </a:r>
            <a:endParaRPr lang="en-US" sz="3200" dirty="0"/>
          </a:p>
          <a:p>
            <a:pPr algn="r" rtl="1"/>
            <a:endParaRPr lang="en-US" sz="3200" kern="1200" dirty="0"/>
          </a:p>
        </p:txBody>
      </p:sp>
      <p:sp>
        <p:nvSpPr>
          <p:cNvPr id="5" name="TextBox 4"/>
          <p:cNvSpPr txBox="1"/>
          <p:nvPr/>
        </p:nvSpPr>
        <p:spPr>
          <a:xfrm>
            <a:off x="2380891" y="4248508"/>
            <a:ext cx="6107501" cy="1815882"/>
          </a:xfrm>
          <a:prstGeom prst="rect">
            <a:avLst/>
          </a:prstGeom>
          <a:solidFill>
            <a:schemeClr val="tx1"/>
          </a:solidFill>
        </p:spPr>
        <p:txBody>
          <a:bodyPr wrap="square" rtlCol="0">
            <a:spAutoFit/>
          </a:bodyPr>
          <a:lstStyle/>
          <a:p>
            <a:pPr algn="r" rtl="1"/>
            <a:r>
              <a:rPr lang="fa-IR" sz="2800" kern="1200" dirty="0" smtClean="0">
                <a:solidFill>
                  <a:schemeClr val="bg1"/>
                </a:solidFill>
                <a:latin typeface="+mn-lt"/>
                <a:ea typeface="+mn-ea"/>
                <a:cs typeface="+mn-cs"/>
              </a:rPr>
              <a:t>کمک به تضمین این نکته که نواوری به بخشی از « هویت سازمانی » تبدیل شود و از هر تلاشی برای رد یا از کار انداختن نواوری به نفع شیوه های قبل جلوگیری کند</a:t>
            </a:r>
            <a:endParaRPr lang="en-US" sz="2800" kern="1200" dirty="0">
              <a:solidFill>
                <a:schemeClr val="bg1"/>
              </a:solidFill>
              <a:latin typeface="+mn-lt"/>
              <a:ea typeface="+mn-ea"/>
              <a:cs typeface="+mn-cs"/>
            </a:endParaRPr>
          </a:p>
        </p:txBody>
      </p:sp>
    </p:spTree>
    <p:extLst>
      <p:ext uri="{BB962C8B-B14F-4D97-AF65-F5344CB8AC3E}">
        <p14:creationId xmlns:p14="http://schemas.microsoft.com/office/powerpoint/2010/main" val="10349296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8537" y="426838"/>
            <a:ext cx="6022298" cy="901630"/>
          </a:xfrm>
        </p:spPr>
        <p:txBody>
          <a:bodyPr/>
          <a:lstStyle/>
          <a:p>
            <a:pPr algn="r"/>
            <a:r>
              <a:rPr lang="fa-IR" dirty="0" smtClean="0"/>
              <a:t>خاصیت خود ابقایی </a:t>
            </a:r>
            <a:endParaRPr lang="en-US" dirty="0"/>
          </a:p>
        </p:txBody>
      </p:sp>
      <p:sp>
        <p:nvSpPr>
          <p:cNvPr id="3" name="Content Placeholder 2"/>
          <p:cNvSpPr>
            <a:spLocks noGrp="1"/>
          </p:cNvSpPr>
          <p:nvPr>
            <p:ph idx="1"/>
          </p:nvPr>
        </p:nvSpPr>
        <p:spPr>
          <a:xfrm>
            <a:off x="2881222" y="2156604"/>
            <a:ext cx="6512943" cy="1768416"/>
          </a:xfrm>
          <a:solidFill>
            <a:schemeClr val="tx1"/>
          </a:solidFill>
        </p:spPr>
        <p:txBody>
          <a:bodyPr>
            <a:noAutofit/>
          </a:bodyPr>
          <a:lstStyle/>
          <a:p>
            <a:pPr marL="0" indent="0" algn="just" rtl="1">
              <a:buNone/>
            </a:pPr>
            <a:r>
              <a:rPr lang="fa-IR" sz="2400" dirty="0" smtClean="0">
                <a:solidFill>
                  <a:schemeClr val="bg1"/>
                </a:solidFill>
              </a:rPr>
              <a:t>یک نقطه اوج یا « توده بحرانی » نقطه ای است که در ان افراد بسیاری یک نواوری را اقتباس کرده اند که اقتباس آن همچنان ادامه دارد چرا که خاصیت خودابقایی پیدا کرده است. ( ماهلر و راجرز،1999)</a:t>
            </a:r>
            <a:endParaRPr lang="en-US" sz="2400" dirty="0" smtClean="0">
              <a:solidFill>
                <a:schemeClr val="bg1"/>
              </a:solidFill>
            </a:endParaRPr>
          </a:p>
        </p:txBody>
      </p:sp>
    </p:spTree>
    <p:extLst>
      <p:ext uri="{BB962C8B-B14F-4D97-AF65-F5344CB8AC3E}">
        <p14:creationId xmlns:p14="http://schemas.microsoft.com/office/powerpoint/2010/main" val="34328920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8537" y="426838"/>
            <a:ext cx="6022298" cy="901630"/>
          </a:xfrm>
        </p:spPr>
        <p:txBody>
          <a:bodyPr/>
          <a:lstStyle/>
          <a:p>
            <a:pPr algn="r"/>
            <a:r>
              <a:rPr lang="fa-IR" dirty="0" smtClean="0"/>
              <a:t>بازابداعی</a:t>
            </a:r>
            <a:endParaRPr lang="en-US" dirty="0"/>
          </a:p>
        </p:txBody>
      </p:sp>
      <p:sp>
        <p:nvSpPr>
          <p:cNvPr id="3" name="Content Placeholder 2"/>
          <p:cNvSpPr>
            <a:spLocks noGrp="1"/>
          </p:cNvSpPr>
          <p:nvPr>
            <p:ph idx="1"/>
          </p:nvPr>
        </p:nvSpPr>
        <p:spPr>
          <a:xfrm>
            <a:off x="3717984" y="3071004"/>
            <a:ext cx="4968815" cy="1155939"/>
          </a:xfrm>
          <a:solidFill>
            <a:schemeClr val="tx1"/>
          </a:solidFill>
        </p:spPr>
        <p:txBody>
          <a:bodyPr>
            <a:noAutofit/>
          </a:bodyPr>
          <a:lstStyle/>
          <a:p>
            <a:pPr marL="0" indent="0" algn="just" rtl="1">
              <a:buNone/>
            </a:pPr>
            <a:r>
              <a:rPr lang="fa-IR" sz="2400" dirty="0" smtClean="0">
                <a:solidFill>
                  <a:schemeClr val="bg1"/>
                </a:solidFill>
              </a:rPr>
              <a:t>واکاوی چگونگی ظهور، تغییر نواوری و تحول آن به وسیله اقتباس کنندگان در طی فرایند اقتباس</a:t>
            </a:r>
            <a:endParaRPr lang="en-US" sz="2400" dirty="0" smtClean="0">
              <a:solidFill>
                <a:schemeClr val="bg1"/>
              </a:solidFill>
            </a:endParaRPr>
          </a:p>
        </p:txBody>
      </p:sp>
    </p:spTree>
    <p:extLst>
      <p:ext uri="{BB962C8B-B14F-4D97-AF65-F5344CB8AC3E}">
        <p14:creationId xmlns:p14="http://schemas.microsoft.com/office/powerpoint/2010/main" val="416437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8537" y="426838"/>
            <a:ext cx="6022298" cy="901630"/>
          </a:xfrm>
        </p:spPr>
        <p:txBody>
          <a:bodyPr/>
          <a:lstStyle/>
          <a:p>
            <a:pPr algn="r"/>
            <a:r>
              <a:rPr lang="fa-IR" dirty="0" smtClean="0"/>
              <a:t>انتقادهای وارد به نظریه </a:t>
            </a:r>
            <a:endParaRPr lang="en-US" dirty="0"/>
          </a:p>
        </p:txBody>
      </p:sp>
      <p:sp>
        <p:nvSpPr>
          <p:cNvPr id="3" name="Content Placeholder 2"/>
          <p:cNvSpPr>
            <a:spLocks noGrp="1"/>
          </p:cNvSpPr>
          <p:nvPr>
            <p:ph idx="1"/>
          </p:nvPr>
        </p:nvSpPr>
        <p:spPr>
          <a:xfrm>
            <a:off x="3278037" y="2346386"/>
            <a:ext cx="5641676" cy="2708694"/>
          </a:xfrm>
          <a:solidFill>
            <a:schemeClr val="tx1"/>
          </a:solidFill>
        </p:spPr>
        <p:txBody>
          <a:bodyPr>
            <a:noAutofit/>
          </a:bodyPr>
          <a:lstStyle/>
          <a:p>
            <a:pPr algn="just" rtl="1"/>
            <a:r>
              <a:rPr lang="fa-IR" sz="2400" dirty="0" smtClean="0">
                <a:solidFill>
                  <a:schemeClr val="bg1"/>
                </a:solidFill>
              </a:rPr>
              <a:t>پیش فرض نظریه: همه شیوه های جدید، مفید و مولدندو بنابراین باید اقتباس شوند</a:t>
            </a:r>
          </a:p>
          <a:p>
            <a:pPr algn="just" rtl="1"/>
            <a:r>
              <a:rPr lang="fa-IR" sz="2400" dirty="0" smtClean="0">
                <a:solidFill>
                  <a:schemeClr val="bg1"/>
                </a:solidFill>
              </a:rPr>
              <a:t>فضای اندک برای شیوه هایی که سازمان ها برای دورنگهداشتن یا پالایش ایده های بد، استفاده می کنند</a:t>
            </a:r>
          </a:p>
          <a:p>
            <a:pPr algn="just" rtl="1"/>
            <a:r>
              <a:rPr lang="fa-IR" sz="2400" dirty="0" smtClean="0">
                <a:solidFill>
                  <a:schemeClr val="bg1"/>
                </a:solidFill>
              </a:rPr>
              <a:t>عدم تناسب برخی نواوری ها با فرهنگ، رسالت یا ارزش های سازمان</a:t>
            </a:r>
            <a:endParaRPr lang="en-US" sz="2400" dirty="0" smtClean="0">
              <a:solidFill>
                <a:schemeClr val="bg1"/>
              </a:solidFill>
            </a:endParaRPr>
          </a:p>
        </p:txBody>
      </p:sp>
    </p:spTree>
    <p:extLst>
      <p:ext uri="{BB962C8B-B14F-4D97-AF65-F5344CB8AC3E}">
        <p14:creationId xmlns:p14="http://schemas.microsoft.com/office/powerpoint/2010/main" val="10431479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8537" y="426838"/>
            <a:ext cx="6022298" cy="901630"/>
          </a:xfrm>
        </p:spPr>
        <p:txBody>
          <a:bodyPr/>
          <a:lstStyle/>
          <a:p>
            <a:pPr algn="r"/>
            <a:r>
              <a:rPr lang="fa-IR" dirty="0" smtClean="0"/>
              <a:t>استدلال و پیشنهادات منتقدان</a:t>
            </a:r>
            <a:endParaRPr lang="en-US" dirty="0"/>
          </a:p>
        </p:txBody>
      </p:sp>
      <p:sp>
        <p:nvSpPr>
          <p:cNvPr id="3" name="Content Placeholder 2"/>
          <p:cNvSpPr>
            <a:spLocks noGrp="1"/>
          </p:cNvSpPr>
          <p:nvPr>
            <p:ph idx="1"/>
          </p:nvPr>
        </p:nvSpPr>
        <p:spPr>
          <a:xfrm>
            <a:off x="3105509" y="2147979"/>
            <a:ext cx="6012612" cy="3640346"/>
          </a:xfrm>
          <a:solidFill>
            <a:schemeClr val="tx1"/>
          </a:solidFill>
        </p:spPr>
        <p:txBody>
          <a:bodyPr>
            <a:noAutofit/>
          </a:bodyPr>
          <a:lstStyle/>
          <a:p>
            <a:pPr algn="just" rtl="1"/>
            <a:r>
              <a:rPr lang="fa-IR" sz="2400" dirty="0" smtClean="0">
                <a:solidFill>
                  <a:schemeClr val="bg1"/>
                </a:solidFill>
              </a:rPr>
              <a:t>توجه بیشتری برای بررسی این که سازمان ها چگونه به عدم استفاده از نواوری ها تصمیم بگیرند معطوف شود.</a:t>
            </a:r>
          </a:p>
          <a:p>
            <a:pPr algn="just" rtl="1"/>
            <a:r>
              <a:rPr lang="fa-IR" sz="2400" dirty="0" smtClean="0">
                <a:solidFill>
                  <a:schemeClr val="bg1"/>
                </a:solidFill>
              </a:rPr>
              <a:t>نقد نظریه به خاطر این فرض که همه اقتباس های نواوری نتایج مثبت تولید می کنند.راجرز خود موافق است که پژوهشگران زمان کافی صرف بررسی تبعات اقتباس نواوری نمی کنند.</a:t>
            </a:r>
          </a:p>
          <a:p>
            <a:pPr algn="just" rtl="1"/>
            <a:r>
              <a:rPr lang="fa-IR" sz="2400" dirty="0" smtClean="0">
                <a:solidFill>
                  <a:schemeClr val="bg1"/>
                </a:solidFill>
              </a:rPr>
              <a:t>بررسی و پیش بینی مزیت ها و عدم مزیت های اقتباس نواوری جدید توسط تصمیم گیرندگان</a:t>
            </a:r>
            <a:endParaRPr lang="en-US" sz="2400" dirty="0" smtClean="0">
              <a:solidFill>
                <a:schemeClr val="bg1"/>
              </a:solidFill>
            </a:endParaRPr>
          </a:p>
        </p:txBody>
      </p:sp>
    </p:spTree>
    <p:extLst>
      <p:ext uri="{BB962C8B-B14F-4D97-AF65-F5344CB8AC3E}">
        <p14:creationId xmlns:p14="http://schemas.microsoft.com/office/powerpoint/2010/main" val="859272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8537" y="426838"/>
            <a:ext cx="6022298" cy="901630"/>
          </a:xfrm>
        </p:spPr>
        <p:txBody>
          <a:bodyPr/>
          <a:lstStyle/>
          <a:p>
            <a:pPr algn="r"/>
            <a:r>
              <a:rPr lang="fa-IR" dirty="0" smtClean="0"/>
              <a:t>استدلال و پیشنهادات منتقدان</a:t>
            </a:r>
            <a:endParaRPr lang="en-US" dirty="0"/>
          </a:p>
        </p:txBody>
      </p:sp>
      <p:sp>
        <p:nvSpPr>
          <p:cNvPr id="3" name="Content Placeholder 2"/>
          <p:cNvSpPr>
            <a:spLocks noGrp="1"/>
          </p:cNvSpPr>
          <p:nvPr>
            <p:ph idx="1"/>
          </p:nvPr>
        </p:nvSpPr>
        <p:spPr>
          <a:xfrm>
            <a:off x="2889850" y="1958196"/>
            <a:ext cx="6193766" cy="4244197"/>
          </a:xfrm>
          <a:solidFill>
            <a:schemeClr val="tx1"/>
          </a:solidFill>
        </p:spPr>
        <p:txBody>
          <a:bodyPr>
            <a:noAutofit/>
          </a:bodyPr>
          <a:lstStyle/>
          <a:p>
            <a:pPr algn="just" rtl="1"/>
            <a:r>
              <a:rPr lang="fa-IR" dirty="0" smtClean="0">
                <a:solidFill>
                  <a:schemeClr val="bg1"/>
                </a:solidFill>
              </a:rPr>
              <a:t>نظریه معتقد است همه نواوری های خوب اقتباس می شوند درحالیکه برخی نواوری های عالی، اقتباس نشده اند. نظریه این مسئله را بررسی نکرده که چرا نواوری های عالی ندیده گرفته شده و درعوض برخی نواوری های ضعیف اقتباس شده اند.</a:t>
            </a:r>
          </a:p>
          <a:p>
            <a:pPr algn="just" rtl="1"/>
            <a:r>
              <a:rPr lang="fa-IR" dirty="0" smtClean="0">
                <a:solidFill>
                  <a:schemeClr val="bg1"/>
                </a:solidFill>
              </a:rPr>
              <a:t>مثال شکست کیبوردهای وراک </a:t>
            </a:r>
            <a:r>
              <a:rPr lang="en-US" dirty="0" smtClean="0">
                <a:solidFill>
                  <a:schemeClr val="bg1"/>
                </a:solidFill>
              </a:rPr>
              <a:t>Dvorak Keyboard </a:t>
            </a:r>
            <a:r>
              <a:rPr lang="fa-IR" dirty="0">
                <a:solidFill>
                  <a:schemeClr val="bg1"/>
                </a:solidFill>
              </a:rPr>
              <a:t> </a:t>
            </a:r>
            <a:r>
              <a:rPr lang="fa-IR" dirty="0" smtClean="0">
                <a:solidFill>
                  <a:schemeClr val="bg1"/>
                </a:solidFill>
              </a:rPr>
              <a:t>در مقابل کیبوردهای کوئرتی</a:t>
            </a:r>
          </a:p>
          <a:p>
            <a:pPr algn="just" rtl="1"/>
            <a:r>
              <a:rPr lang="fa-IR" dirty="0" smtClean="0">
                <a:solidFill>
                  <a:schemeClr val="bg1"/>
                </a:solidFill>
              </a:rPr>
              <a:t>توصیف منفی کسانی که نواوری ها را دیر اقتباس کرده اند یا هرگز اقتباس نکرده اند. نظیر اصطلاح تنبل ها </a:t>
            </a:r>
          </a:p>
          <a:p>
            <a:pPr algn="just" rtl="1"/>
            <a:r>
              <a:rPr lang="fa-IR" dirty="0" smtClean="0">
                <a:solidFill>
                  <a:schemeClr val="bg1"/>
                </a:solidFill>
              </a:rPr>
              <a:t>نادیده گرفتن جوانب مثبت حفظ و ارزش دهی به شیوه های سنتی و رد شیوه های جدیدتر و ازمون نشده که می توانند به فرهنگ ها و جوامع اسیب بزنند.</a:t>
            </a:r>
            <a:endParaRPr lang="en-US" dirty="0" smtClean="0">
              <a:solidFill>
                <a:schemeClr val="bg1"/>
              </a:solidFill>
            </a:endParaRPr>
          </a:p>
        </p:txBody>
      </p:sp>
    </p:spTree>
    <p:extLst>
      <p:ext uri="{BB962C8B-B14F-4D97-AF65-F5344CB8AC3E}">
        <p14:creationId xmlns:p14="http://schemas.microsoft.com/office/powerpoint/2010/main" val="642198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4400" b="1" dirty="0" smtClean="0"/>
              <a:t>نرخ اقتباس نوآوری</a:t>
            </a:r>
            <a:endParaRPr lang="en-US" sz="4400" b="1" dirty="0"/>
          </a:p>
        </p:txBody>
      </p:sp>
      <p:sp>
        <p:nvSpPr>
          <p:cNvPr id="3" name="Content Placeholder 2"/>
          <p:cNvSpPr>
            <a:spLocks noGrp="1"/>
          </p:cNvSpPr>
          <p:nvPr>
            <p:ph idx="1"/>
          </p:nvPr>
        </p:nvSpPr>
        <p:spPr>
          <a:solidFill>
            <a:schemeClr val="tx1"/>
          </a:solidFill>
        </p:spPr>
        <p:txBody>
          <a:bodyPr>
            <a:normAutofit/>
          </a:bodyPr>
          <a:lstStyle/>
          <a:p>
            <a:pPr marL="0" indent="0" algn="r" rtl="1">
              <a:buNone/>
            </a:pPr>
            <a:endParaRPr lang="fa-IR" sz="2800" dirty="0">
              <a:solidFill>
                <a:schemeClr val="bg1"/>
              </a:solidFill>
            </a:endParaRPr>
          </a:p>
          <a:p>
            <a:pPr marL="514350" indent="-514350" algn="r" rtl="1">
              <a:buFont typeface="+mj-lt"/>
              <a:buAutoNum type="arabicPeriod"/>
            </a:pPr>
            <a:r>
              <a:rPr lang="fa-IR" sz="2800" dirty="0" smtClean="0">
                <a:solidFill>
                  <a:schemeClr val="bg1"/>
                </a:solidFill>
              </a:rPr>
              <a:t>مزیت نسبی نسبت به شیوه های موجود</a:t>
            </a:r>
          </a:p>
          <a:p>
            <a:pPr marL="514350" indent="-514350" algn="r" rtl="1">
              <a:buFont typeface="+mj-lt"/>
              <a:buAutoNum type="arabicPeriod"/>
            </a:pPr>
            <a:r>
              <a:rPr lang="fa-IR" sz="2800" dirty="0" smtClean="0">
                <a:solidFill>
                  <a:schemeClr val="bg1"/>
                </a:solidFill>
              </a:rPr>
              <a:t>سازگاری با ارزش های موجود، تجارب گذشته و نیازهای جاری</a:t>
            </a:r>
          </a:p>
          <a:p>
            <a:pPr marL="514350" indent="-514350" algn="r" rtl="1">
              <a:buFont typeface="+mj-lt"/>
              <a:buAutoNum type="arabicPeriod"/>
            </a:pPr>
            <a:r>
              <a:rPr lang="fa-IR" sz="2800" dirty="0" smtClean="0">
                <a:solidFill>
                  <a:schemeClr val="bg1"/>
                </a:solidFill>
              </a:rPr>
              <a:t>ساده فهم بودن</a:t>
            </a:r>
          </a:p>
          <a:p>
            <a:pPr marL="514350" indent="-514350" algn="r" rtl="1">
              <a:buFont typeface="+mj-lt"/>
              <a:buAutoNum type="arabicPeriod"/>
            </a:pPr>
            <a:r>
              <a:rPr lang="fa-IR" sz="2800" dirty="0" smtClean="0">
                <a:solidFill>
                  <a:schemeClr val="bg1"/>
                </a:solidFill>
              </a:rPr>
              <a:t>قابلیت آزمایش یا محک، توسط اقتباس کنندگان</a:t>
            </a:r>
          </a:p>
          <a:p>
            <a:pPr marL="514350" indent="-514350" algn="r" rtl="1">
              <a:buFont typeface="+mj-lt"/>
              <a:buAutoNum type="arabicPeriod"/>
            </a:pPr>
            <a:r>
              <a:rPr lang="fa-IR" sz="2800" dirty="0" smtClean="0">
                <a:solidFill>
                  <a:schemeClr val="bg1"/>
                </a:solidFill>
              </a:rPr>
              <a:t>قابلیت مشاهده نتایج استفاده، توسط اقتباس کنندگان</a:t>
            </a:r>
          </a:p>
          <a:p>
            <a:pPr marL="514350" indent="-514350" algn="r" rtl="1">
              <a:buFont typeface="+mj-lt"/>
              <a:buAutoNum type="arabicPeriod"/>
            </a:pPr>
            <a:endParaRPr lang="fa-IR" sz="2800" dirty="0" smtClean="0">
              <a:solidFill>
                <a:schemeClr val="bg1"/>
              </a:solidFill>
            </a:endParaRPr>
          </a:p>
        </p:txBody>
      </p:sp>
    </p:spTree>
    <p:extLst>
      <p:ext uri="{BB962C8B-B14F-4D97-AF65-F5344CB8AC3E}">
        <p14:creationId xmlns:p14="http://schemas.microsoft.com/office/powerpoint/2010/main" val="15511208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8537" y="426838"/>
            <a:ext cx="6022298" cy="901630"/>
          </a:xfrm>
        </p:spPr>
        <p:txBody>
          <a:bodyPr/>
          <a:lstStyle/>
          <a:p>
            <a:pPr algn="r"/>
            <a:r>
              <a:rPr lang="fa-IR" dirty="0" smtClean="0"/>
              <a:t>استدلال و پیشنهادات منتقدان</a:t>
            </a:r>
            <a:endParaRPr lang="en-US" dirty="0"/>
          </a:p>
        </p:txBody>
      </p:sp>
      <p:sp>
        <p:nvSpPr>
          <p:cNvPr id="3" name="Content Placeholder 2"/>
          <p:cNvSpPr>
            <a:spLocks noGrp="1"/>
          </p:cNvSpPr>
          <p:nvPr>
            <p:ph idx="1"/>
          </p:nvPr>
        </p:nvSpPr>
        <p:spPr>
          <a:xfrm>
            <a:off x="2924354" y="2389518"/>
            <a:ext cx="7021902" cy="1811547"/>
          </a:xfrm>
          <a:solidFill>
            <a:schemeClr val="tx1"/>
          </a:solidFill>
        </p:spPr>
        <p:txBody>
          <a:bodyPr>
            <a:noAutofit/>
          </a:bodyPr>
          <a:lstStyle/>
          <a:p>
            <a:pPr algn="just" rtl="1"/>
            <a:r>
              <a:rPr lang="fa-IR" sz="2400" dirty="0" smtClean="0">
                <a:solidFill>
                  <a:schemeClr val="bg1"/>
                </a:solidFill>
              </a:rPr>
              <a:t>تمایل به تمرکز صرف بر نواوری های فناورانه به بهای محرومیت انواع دیگر نواوری ها ( شاید به این علت که راجرز بطور خاص جنبه سخت افزاری و نرم افزاری نواوری های فناورانه را توصیف و انواع دیگر نواوری را نادیده گرفته است.)</a:t>
            </a:r>
            <a:endParaRPr lang="en-US" sz="2400" dirty="0" smtClean="0">
              <a:solidFill>
                <a:schemeClr val="bg1"/>
              </a:solidFill>
            </a:endParaRPr>
          </a:p>
        </p:txBody>
      </p:sp>
    </p:spTree>
    <p:extLst>
      <p:ext uri="{BB962C8B-B14F-4D97-AF65-F5344CB8AC3E}">
        <p14:creationId xmlns:p14="http://schemas.microsoft.com/office/powerpoint/2010/main" val="1318791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8537" y="426838"/>
            <a:ext cx="6022298" cy="901630"/>
          </a:xfrm>
        </p:spPr>
        <p:txBody>
          <a:bodyPr/>
          <a:lstStyle/>
          <a:p>
            <a:pPr algn="r"/>
            <a:r>
              <a:rPr lang="fa-IR" sz="3600" dirty="0" smtClean="0"/>
              <a:t>پیشنهادهایی برای پژوهش های آتی</a:t>
            </a:r>
            <a:endParaRPr lang="en-US" sz="3600" dirty="0"/>
          </a:p>
        </p:txBody>
      </p:sp>
      <p:sp>
        <p:nvSpPr>
          <p:cNvPr id="3" name="Content Placeholder 2"/>
          <p:cNvSpPr>
            <a:spLocks noGrp="1"/>
          </p:cNvSpPr>
          <p:nvPr>
            <p:ph idx="1"/>
          </p:nvPr>
        </p:nvSpPr>
        <p:spPr>
          <a:xfrm>
            <a:off x="2218048" y="1733909"/>
            <a:ext cx="7832787" cy="4382219"/>
          </a:xfrm>
          <a:solidFill>
            <a:schemeClr val="tx1"/>
          </a:solidFill>
        </p:spPr>
        <p:txBody>
          <a:bodyPr>
            <a:noAutofit/>
          </a:bodyPr>
          <a:lstStyle/>
          <a:p>
            <a:pPr algn="just" rtl="1"/>
            <a:r>
              <a:rPr lang="fa-IR" sz="1600" dirty="0">
                <a:solidFill>
                  <a:schemeClr val="bg1"/>
                </a:solidFill>
              </a:rPr>
              <a:t>بررسی نفوذ منفی اقتباس کنندگان فعلی بر آینده یا گذشته بر آینده</a:t>
            </a:r>
          </a:p>
          <a:p>
            <a:pPr algn="just" rtl="1"/>
            <a:r>
              <a:rPr lang="fa-IR" sz="1600" dirty="0">
                <a:solidFill>
                  <a:schemeClr val="bg1"/>
                </a:solidFill>
              </a:rPr>
              <a:t>واکاوی تفاوت بین اقتباس کنندگان کارویژه ها در مقایسه با اقتباس ابزارهایی که نسخه های آن کارویژه را انجام می دهند</a:t>
            </a:r>
          </a:p>
          <a:p>
            <a:pPr algn="just" rtl="1"/>
            <a:r>
              <a:rPr lang="fa-IR" sz="1600" dirty="0">
                <a:solidFill>
                  <a:schemeClr val="bg1"/>
                </a:solidFill>
              </a:rPr>
              <a:t>وارسی تفاوت نرخ اقتباس نواوری ها با مزایای فعلی در برابر مزایای موخر نظیر مزایای ایمنی یا پیشگیری پزشکی</a:t>
            </a:r>
          </a:p>
          <a:p>
            <a:pPr algn="just" rtl="1"/>
            <a:r>
              <a:rPr lang="fa-IR" sz="1600" dirty="0">
                <a:solidFill>
                  <a:schemeClr val="bg1"/>
                </a:solidFill>
              </a:rPr>
              <a:t>خلق ابزار راهنمونی بهتر برای براورد نرخ اقتباس نواوری ها و فناوری های جدید در مقایسه با شیوه های فعلی</a:t>
            </a:r>
          </a:p>
          <a:p>
            <a:pPr algn="just" rtl="1"/>
            <a:r>
              <a:rPr lang="fa-IR" sz="1600" dirty="0">
                <a:solidFill>
                  <a:schemeClr val="bg1"/>
                </a:solidFill>
              </a:rPr>
              <a:t>بازتعریف مفاهیم اقتباس کنندگان، نواوران و مبدعان</a:t>
            </a:r>
          </a:p>
          <a:p>
            <a:pPr algn="just" rtl="1"/>
            <a:r>
              <a:rPr lang="fa-IR" sz="1600" dirty="0">
                <a:solidFill>
                  <a:schemeClr val="bg1"/>
                </a:solidFill>
              </a:rPr>
              <a:t>بررسی چگونگی نفوذ جوانب ساختارهای سیستم های اجتماعی و هنجارهای اجتماعی بر اقتباس یا رد نواوری</a:t>
            </a:r>
          </a:p>
          <a:p>
            <a:pPr algn="just" rtl="1"/>
            <a:r>
              <a:rPr lang="fa-IR" sz="1600" dirty="0" smtClean="0">
                <a:solidFill>
                  <a:schemeClr val="bg1"/>
                </a:solidFill>
              </a:rPr>
              <a:t>وارسی خصیصه های نواوری رقیب و نفوذ آن ها بر اقتباس یا رد نواوری ها</a:t>
            </a:r>
          </a:p>
          <a:p>
            <a:pPr algn="just" rtl="1"/>
            <a:r>
              <a:rPr lang="fa-IR" sz="1600" dirty="0" smtClean="0">
                <a:solidFill>
                  <a:schemeClr val="bg1"/>
                </a:solidFill>
              </a:rPr>
              <a:t>بررسی نقطه ای که در آن جا « توده بحرانی » رخ می دهد که منجر به اقتباس پایدار نواوری می شود.</a:t>
            </a:r>
          </a:p>
          <a:p>
            <a:pPr algn="just" rtl="1"/>
            <a:r>
              <a:rPr lang="fa-IR" sz="1600" dirty="0" smtClean="0">
                <a:solidFill>
                  <a:schemeClr val="bg1"/>
                </a:solidFill>
              </a:rPr>
              <a:t>واکاوی نفوذ بین نواوری، عملکرد اقتباس کنندگان و تعداد اقتباس کنندگان در سیستم معطوف به اقتباس</a:t>
            </a:r>
          </a:p>
          <a:p>
            <a:pPr algn="just" rtl="1"/>
            <a:r>
              <a:rPr lang="fa-IR" sz="1600" dirty="0" smtClean="0">
                <a:solidFill>
                  <a:schemeClr val="bg1"/>
                </a:solidFill>
              </a:rPr>
              <a:t>بررسی الگوهای اشاعه نواوری میان صنایع و میان ملل برای کسب و کارهای جهانی</a:t>
            </a:r>
            <a:endParaRPr lang="en-US" sz="1600" dirty="0">
              <a:solidFill>
                <a:schemeClr val="bg1"/>
              </a:solidFill>
            </a:endParaRPr>
          </a:p>
        </p:txBody>
      </p:sp>
    </p:spTree>
    <p:extLst>
      <p:ext uri="{BB962C8B-B14F-4D97-AF65-F5344CB8AC3E}">
        <p14:creationId xmlns:p14="http://schemas.microsoft.com/office/powerpoint/2010/main" val="28396703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8537" y="426838"/>
            <a:ext cx="6022298" cy="901630"/>
          </a:xfrm>
        </p:spPr>
        <p:txBody>
          <a:bodyPr/>
          <a:lstStyle/>
          <a:p>
            <a:pPr algn="r"/>
            <a:r>
              <a:rPr lang="fa-IR" sz="3600" dirty="0" smtClean="0"/>
              <a:t>دلالت های نظریه برای مدیران</a:t>
            </a:r>
            <a:endParaRPr lang="en-US" sz="3600" dirty="0"/>
          </a:p>
        </p:txBody>
      </p:sp>
      <p:sp>
        <p:nvSpPr>
          <p:cNvPr id="3" name="Content Placeholder 2"/>
          <p:cNvSpPr>
            <a:spLocks noGrp="1"/>
          </p:cNvSpPr>
          <p:nvPr>
            <p:ph idx="1"/>
          </p:nvPr>
        </p:nvSpPr>
        <p:spPr>
          <a:xfrm>
            <a:off x="2141472" y="1777042"/>
            <a:ext cx="7909363" cy="3976778"/>
          </a:xfrm>
          <a:solidFill>
            <a:schemeClr val="tx1"/>
          </a:solidFill>
        </p:spPr>
        <p:txBody>
          <a:bodyPr>
            <a:noAutofit/>
          </a:bodyPr>
          <a:lstStyle/>
          <a:p>
            <a:pPr algn="just" rtl="1"/>
            <a:r>
              <a:rPr lang="fa-IR" sz="1800" dirty="0" smtClean="0">
                <a:solidFill>
                  <a:schemeClr val="bg1"/>
                </a:solidFill>
              </a:rPr>
              <a:t>اجازه به نواوری ها برای ظهور و بروز در سازمان</a:t>
            </a:r>
          </a:p>
          <a:p>
            <a:pPr algn="just" rtl="1"/>
            <a:r>
              <a:rPr lang="fa-IR" sz="1800" dirty="0" smtClean="0">
                <a:solidFill>
                  <a:schemeClr val="bg1"/>
                </a:solidFill>
              </a:rPr>
              <a:t>جستجوی نواوری و دیگر راه حل های جدید برای حل احتمالی مسائل سازمان یا انجام اثربخش وظایف</a:t>
            </a:r>
          </a:p>
          <a:p>
            <a:pPr algn="just" rtl="1"/>
            <a:r>
              <a:rPr lang="fa-IR" sz="1800" dirty="0" smtClean="0">
                <a:solidFill>
                  <a:schemeClr val="bg1"/>
                </a:solidFill>
              </a:rPr>
              <a:t>خواندن فصل نامه های بازرگانی، دسترسی به سایت های شبکه ای،صحبت با خبرگان و حضور در نمایشگاه های تجاری در زمینه نواوری حوزه کاری خود برای در اوج ماندن</a:t>
            </a:r>
          </a:p>
          <a:p>
            <a:pPr algn="just" rtl="1"/>
            <a:r>
              <a:rPr lang="fa-IR" sz="1800" dirty="0" smtClean="0">
                <a:solidFill>
                  <a:schemeClr val="bg1"/>
                </a:solidFill>
              </a:rPr>
              <a:t>متکی بودن موفقیت در اقتباس نواوری به چگونگی اجرای آن</a:t>
            </a:r>
          </a:p>
          <a:p>
            <a:pPr algn="just" rtl="1"/>
            <a:r>
              <a:rPr lang="fa-IR" sz="1800" dirty="0" smtClean="0">
                <a:solidFill>
                  <a:schemeClr val="bg1"/>
                </a:solidFill>
              </a:rPr>
              <a:t>اجازه به افراد برای درک و معنابخشی به نواوری </a:t>
            </a:r>
          </a:p>
          <a:p>
            <a:pPr algn="just" rtl="1"/>
            <a:r>
              <a:rPr lang="fa-IR" sz="1800" dirty="0" smtClean="0">
                <a:solidFill>
                  <a:schemeClr val="bg1"/>
                </a:solidFill>
              </a:rPr>
              <a:t>ارتباط دوجانبه و فعالانه با اقتباس کنندگان نواوری برای بررسی علت اقتباس یک نواوری و چگونگی آن و بررسی دغدغه های آن ها و پاسخ به پرسش های آن ها.</a:t>
            </a:r>
          </a:p>
          <a:p>
            <a:pPr algn="just" rtl="1"/>
            <a:r>
              <a:rPr lang="fa-IR" sz="1800" dirty="0" smtClean="0">
                <a:solidFill>
                  <a:schemeClr val="bg1"/>
                </a:solidFill>
              </a:rPr>
              <a:t>بررسی نقطه ای که در آن نوعا سازمان شما نواوری ها را اقتباس می کند و واکاوی اینکه آیا لازم است تغییر کند یا نه.</a:t>
            </a:r>
            <a:endParaRPr lang="en-US" sz="1800" dirty="0">
              <a:solidFill>
                <a:schemeClr val="bg1"/>
              </a:solidFill>
            </a:endParaRPr>
          </a:p>
        </p:txBody>
      </p:sp>
    </p:spTree>
    <p:extLst>
      <p:ext uri="{BB962C8B-B14F-4D97-AF65-F5344CB8AC3E}">
        <p14:creationId xmlns:p14="http://schemas.microsoft.com/office/powerpoint/2010/main" val="15032367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2245" y="1795600"/>
            <a:ext cx="3618773" cy="929883"/>
          </a:xfrm>
        </p:spPr>
        <p:txBody>
          <a:bodyPr/>
          <a:lstStyle/>
          <a:p>
            <a:pPr algn="r"/>
            <a:r>
              <a:rPr lang="fa-IR" sz="3600" dirty="0" smtClean="0"/>
              <a:t>با تشکر از توجه شما </a:t>
            </a:r>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707" y="792682"/>
            <a:ext cx="3460960" cy="230321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3925" y="2260541"/>
            <a:ext cx="3655581" cy="207546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6101" y="3798342"/>
            <a:ext cx="3365500" cy="231658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4986" y="3933972"/>
            <a:ext cx="2997878" cy="2180956"/>
          </a:xfrm>
          <a:prstGeom prst="rect">
            <a:avLst/>
          </a:prstGeom>
        </p:spPr>
      </p:pic>
    </p:spTree>
    <p:extLst>
      <p:ext uri="{BB962C8B-B14F-4D97-AF65-F5344CB8AC3E}">
        <p14:creationId xmlns:p14="http://schemas.microsoft.com/office/powerpoint/2010/main" val="1252166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2800" b="1" dirty="0" smtClean="0"/>
              <a:t>اشاعه فرایندی است که از طریق آن </a:t>
            </a:r>
            <a:br>
              <a:rPr lang="fa-IR" sz="2800" b="1" dirty="0" smtClean="0"/>
            </a:br>
            <a:r>
              <a:rPr lang="fa-IR" sz="2800" b="1" dirty="0" smtClean="0"/>
              <a:t>نوآوری از طریق کانال های ارتباطی، در گذر زمان، به افراد یک سیستم اجتماعی منتقل و با آن ها تسهیم می شود.</a:t>
            </a:r>
            <a:endParaRPr lang="en-US" sz="2800" b="1" dirty="0"/>
          </a:p>
        </p:txBody>
      </p:sp>
      <p:sp>
        <p:nvSpPr>
          <p:cNvPr id="3" name="Content Placeholder 2"/>
          <p:cNvSpPr>
            <a:spLocks noGrp="1"/>
          </p:cNvSpPr>
          <p:nvPr>
            <p:ph idx="1"/>
          </p:nvPr>
        </p:nvSpPr>
        <p:spPr>
          <a:xfrm>
            <a:off x="1767547" y="1975280"/>
            <a:ext cx="8946541" cy="4195481"/>
          </a:xfrm>
          <a:solidFill>
            <a:schemeClr val="tx1"/>
          </a:solidFill>
        </p:spPr>
        <p:txBody>
          <a:bodyPr>
            <a:normAutofit/>
          </a:bodyPr>
          <a:lstStyle/>
          <a:p>
            <a:pPr marL="514350" indent="-514350" algn="r" rtl="1">
              <a:buFont typeface="+mj-lt"/>
              <a:buAutoNum type="arabicPeriod"/>
            </a:pPr>
            <a:endParaRPr lang="fa-IR" sz="2800" dirty="0">
              <a:solidFill>
                <a:schemeClr val="bg1"/>
              </a:solidFill>
            </a:endParaRPr>
          </a:p>
          <a:p>
            <a:pPr marL="0" indent="0" algn="r" rtl="1">
              <a:buNone/>
            </a:pPr>
            <a:r>
              <a:rPr lang="fa-IR" sz="2800" dirty="0">
                <a:solidFill>
                  <a:schemeClr val="bg1"/>
                </a:solidFill>
              </a:rPr>
              <a:t>کانال های ارتباطی اشاعه نوآوری چیست؟</a:t>
            </a:r>
          </a:p>
          <a:p>
            <a:pPr marL="514350" indent="-514350" algn="r" rtl="1">
              <a:buFont typeface="+mj-lt"/>
              <a:buAutoNum type="arabicPeriod"/>
            </a:pPr>
            <a:endParaRPr lang="fa-IR" sz="2800" dirty="0">
              <a:solidFill>
                <a:schemeClr val="bg1"/>
              </a:solidFill>
            </a:endParaRPr>
          </a:p>
          <a:p>
            <a:pPr marL="0" indent="0" algn="r" rtl="1">
              <a:buNone/>
            </a:pPr>
            <a:endParaRPr lang="fa-IR" sz="2400" dirty="0" smtClean="0">
              <a:solidFill>
                <a:schemeClr val="bg1"/>
              </a:solidFill>
            </a:endParaRPr>
          </a:p>
          <a:p>
            <a:pPr marL="0" indent="0" algn="r" rtl="1">
              <a:buNone/>
            </a:pPr>
            <a:r>
              <a:rPr lang="fa-IR" sz="2400" dirty="0" smtClean="0">
                <a:solidFill>
                  <a:schemeClr val="bg1"/>
                </a:solidFill>
              </a:rPr>
              <a:t>اشتراک گذاری اطلاعات به صورت  </a:t>
            </a:r>
          </a:p>
        </p:txBody>
      </p:sp>
      <p:graphicFrame>
        <p:nvGraphicFramePr>
          <p:cNvPr id="7" name="Diagram 6"/>
          <p:cNvGraphicFramePr/>
          <p:nvPr>
            <p:extLst>
              <p:ext uri="{D42A27DB-BD31-4B8C-83A1-F6EECF244321}">
                <p14:modId xmlns:p14="http://schemas.microsoft.com/office/powerpoint/2010/main" val="262158358"/>
              </p:ext>
            </p:extLst>
          </p:nvPr>
        </p:nvGraphicFramePr>
        <p:xfrm>
          <a:off x="2372262" y="3295290"/>
          <a:ext cx="4518325" cy="2661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8739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1774" y="487223"/>
            <a:ext cx="7186863" cy="772234"/>
          </a:xfrm>
        </p:spPr>
        <p:txBody>
          <a:bodyPr/>
          <a:lstStyle/>
          <a:p>
            <a:pPr algn="r"/>
            <a:r>
              <a:rPr lang="fa-IR" sz="3600" b="1" dirty="0" smtClean="0"/>
              <a:t>مراحل فرایند تصمیم – نوآوری 	</a:t>
            </a:r>
            <a:endParaRPr lang="en-US" sz="3600" b="1" dirty="0"/>
          </a:p>
        </p:txBody>
      </p:sp>
      <p:sp>
        <p:nvSpPr>
          <p:cNvPr id="3" name="Content Placeholder 2"/>
          <p:cNvSpPr>
            <a:spLocks noGrp="1"/>
          </p:cNvSpPr>
          <p:nvPr>
            <p:ph idx="1"/>
          </p:nvPr>
        </p:nvSpPr>
        <p:spPr>
          <a:xfrm>
            <a:off x="7935433" y="1794127"/>
            <a:ext cx="1933185" cy="4195481"/>
          </a:xfrm>
          <a:solidFill>
            <a:schemeClr val="tx1"/>
          </a:solidFill>
        </p:spPr>
        <p:txBody>
          <a:bodyPr>
            <a:normAutofit/>
          </a:bodyPr>
          <a:lstStyle/>
          <a:p>
            <a:pPr marL="0" indent="0" algn="r" rtl="1">
              <a:buNone/>
            </a:pPr>
            <a:endParaRPr lang="fa-IR" sz="2400" dirty="0" smtClean="0">
              <a:solidFill>
                <a:schemeClr val="bg1"/>
              </a:solidFill>
            </a:endParaRPr>
          </a:p>
          <a:p>
            <a:pPr marL="457200" indent="-457200" algn="r" rtl="1">
              <a:buFont typeface="+mj-lt"/>
              <a:buAutoNum type="arabicPeriod"/>
            </a:pPr>
            <a:r>
              <a:rPr lang="fa-IR" sz="2400" dirty="0" smtClean="0">
                <a:solidFill>
                  <a:schemeClr val="bg1"/>
                </a:solidFill>
              </a:rPr>
              <a:t>آگاهی</a:t>
            </a:r>
          </a:p>
          <a:p>
            <a:pPr marL="457200" indent="-457200" algn="r" rtl="1">
              <a:buFont typeface="+mj-lt"/>
              <a:buAutoNum type="arabicPeriod"/>
            </a:pPr>
            <a:r>
              <a:rPr lang="fa-IR" sz="2400" dirty="0" smtClean="0">
                <a:solidFill>
                  <a:schemeClr val="bg1"/>
                </a:solidFill>
              </a:rPr>
              <a:t>اقناع</a:t>
            </a:r>
          </a:p>
          <a:p>
            <a:pPr marL="457200" indent="-457200" algn="r" rtl="1">
              <a:buFont typeface="+mj-lt"/>
              <a:buAutoNum type="arabicPeriod"/>
            </a:pPr>
            <a:r>
              <a:rPr lang="fa-IR" sz="2400" dirty="0" smtClean="0">
                <a:solidFill>
                  <a:schemeClr val="bg1"/>
                </a:solidFill>
              </a:rPr>
              <a:t>تصمیم</a:t>
            </a:r>
          </a:p>
          <a:p>
            <a:pPr marL="457200" indent="-457200" algn="r" rtl="1">
              <a:buFont typeface="+mj-lt"/>
              <a:buAutoNum type="arabicPeriod"/>
            </a:pPr>
            <a:r>
              <a:rPr lang="fa-IR" sz="2400" dirty="0" smtClean="0">
                <a:solidFill>
                  <a:schemeClr val="bg1"/>
                </a:solidFill>
              </a:rPr>
              <a:t>اجرا</a:t>
            </a:r>
          </a:p>
          <a:p>
            <a:pPr marL="457200" indent="-457200" algn="r" rtl="1">
              <a:buFont typeface="+mj-lt"/>
              <a:buAutoNum type="arabicPeriod"/>
            </a:pPr>
            <a:r>
              <a:rPr lang="fa-IR" sz="2400" dirty="0" smtClean="0">
                <a:solidFill>
                  <a:schemeClr val="bg1"/>
                </a:solidFill>
              </a:rPr>
              <a:t>تایید</a:t>
            </a:r>
          </a:p>
        </p:txBody>
      </p:sp>
    </p:spTree>
    <p:extLst>
      <p:ext uri="{BB962C8B-B14F-4D97-AF65-F5344CB8AC3E}">
        <p14:creationId xmlns:p14="http://schemas.microsoft.com/office/powerpoint/2010/main" val="1091131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 آگاهی:</a:t>
            </a:r>
            <a:endParaRPr lang="en-US" dirty="0"/>
          </a:p>
        </p:txBody>
      </p:sp>
      <p:sp>
        <p:nvSpPr>
          <p:cNvPr id="3" name="Content Placeholder 2"/>
          <p:cNvSpPr>
            <a:spLocks noGrp="1"/>
          </p:cNvSpPr>
          <p:nvPr>
            <p:ph idx="1"/>
          </p:nvPr>
        </p:nvSpPr>
        <p:spPr/>
        <p:txBody>
          <a:bodyPr>
            <a:normAutofit lnSpcReduction="10000"/>
          </a:bodyPr>
          <a:lstStyle/>
          <a:p>
            <a:pPr algn="r"/>
            <a:r>
              <a:rPr lang="fa-IR" sz="2400" dirty="0" smtClean="0"/>
              <a:t>در مرحله آگاهی فرد </a:t>
            </a:r>
            <a:r>
              <a:rPr lang="fa-IR" sz="2400" dirty="0"/>
              <a:t>از نواوری آگاه می شود </a:t>
            </a:r>
            <a:r>
              <a:rPr lang="fa-IR" sz="2400" dirty="0" smtClean="0"/>
              <a:t>.</a:t>
            </a:r>
          </a:p>
          <a:p>
            <a:pPr algn="r"/>
            <a:r>
              <a:rPr lang="fa-IR" sz="2400" dirty="0" smtClean="0"/>
              <a:t> </a:t>
            </a:r>
            <a:r>
              <a:rPr lang="fa-IR" sz="2400" dirty="0"/>
              <a:t>از نظر بعضی پژوهشگران  افراد تمایل ب انفعال </a:t>
            </a:r>
            <a:r>
              <a:rPr lang="fa-IR" sz="2400" dirty="0" smtClean="0"/>
              <a:t>دارند (کلمن،1966)</a:t>
            </a:r>
          </a:p>
          <a:p>
            <a:pPr algn="r"/>
            <a:r>
              <a:rPr lang="fa-IR" sz="2400" dirty="0" smtClean="0"/>
              <a:t>برخی </a:t>
            </a:r>
            <a:r>
              <a:rPr lang="fa-IR" sz="2400" dirty="0"/>
              <a:t>افراد را ب منزله جستجوگران نواوری می </a:t>
            </a:r>
            <a:r>
              <a:rPr lang="fa-IR" sz="2400" dirty="0" smtClean="0"/>
              <a:t>نگرند(هسینگر، 1959)</a:t>
            </a:r>
          </a:p>
          <a:p>
            <a:pPr algn="r"/>
            <a:r>
              <a:rPr lang="fa-IR" sz="2400" dirty="0" smtClean="0"/>
              <a:t>افراد تمایل ندارند بدون احساس نیاز یا علاقه به نوآوری در وهله اول درباره آن گفتگو کنند. افراد می توانند اولین یا اخرین «دانندگان» اطلاعات مربوط به نوآوری باشند. (راجرز، 1983)</a:t>
            </a:r>
          </a:p>
          <a:p>
            <a:pPr algn="r"/>
            <a:endParaRPr lang="fa-IR" sz="2400" dirty="0" smtClean="0"/>
          </a:p>
          <a:p>
            <a:pPr algn="r"/>
            <a:r>
              <a:rPr lang="fa-IR" sz="2400" dirty="0" smtClean="0"/>
              <a:t>اولین دانندگان در مقایسه با آخرین دانندگان دارای؛ تحصیلات بیشتر، جایگاه اجتماعی بالاتر، تماس بیشتر با رسانه های جمعی، کانال های ارتباطی بین فردی، تماس بیشتر با عامل ایجاد تغییر، مشارکت اجتماعی و جهت گیری جهانی بیشتر  توصیف می کنند.</a:t>
            </a:r>
          </a:p>
          <a:p>
            <a:pPr algn="r"/>
            <a:endParaRPr lang="fa-IR" sz="2400" dirty="0" smtClean="0"/>
          </a:p>
          <a:p>
            <a:pPr algn="r"/>
            <a:endParaRPr lang="fa-IR" sz="2400" dirty="0" smtClean="0"/>
          </a:p>
          <a:p>
            <a:pPr algn="r"/>
            <a:endParaRPr lang="en-US" sz="2400" dirty="0"/>
          </a:p>
        </p:txBody>
      </p:sp>
    </p:spTree>
    <p:extLst>
      <p:ext uri="{BB962C8B-B14F-4D97-AF65-F5344CB8AC3E}">
        <p14:creationId xmlns:p14="http://schemas.microsoft.com/office/powerpoint/2010/main" val="711619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منحنی اشاعه نوآوری راجرز</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94164" y="1609426"/>
            <a:ext cx="5360387" cy="4725238"/>
          </a:xfrm>
        </p:spPr>
      </p:pic>
    </p:spTree>
    <p:extLst>
      <p:ext uri="{BB962C8B-B14F-4D97-AF65-F5344CB8AC3E}">
        <p14:creationId xmlns:p14="http://schemas.microsoft.com/office/powerpoint/2010/main" val="4217740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نوآوران ( خطرپذیران 2.5%)</a:t>
            </a:r>
            <a:endParaRPr lang="en-US" dirty="0"/>
          </a:p>
        </p:txBody>
      </p:sp>
      <p:sp>
        <p:nvSpPr>
          <p:cNvPr id="3" name="Content Placeholder 2"/>
          <p:cNvSpPr>
            <a:spLocks noGrp="1"/>
          </p:cNvSpPr>
          <p:nvPr>
            <p:ph idx="1"/>
          </p:nvPr>
        </p:nvSpPr>
        <p:spPr>
          <a:xfrm>
            <a:off x="1742536" y="2182483"/>
            <a:ext cx="8307317" cy="4065916"/>
          </a:xfrm>
        </p:spPr>
        <p:txBody>
          <a:bodyPr>
            <a:normAutofit/>
          </a:bodyPr>
          <a:lstStyle/>
          <a:p>
            <a:pPr algn="just" rtl="1"/>
            <a:r>
              <a:rPr lang="en-US" dirty="0"/>
              <a:t> </a:t>
            </a:r>
            <a:r>
              <a:rPr lang="fa-IR" dirty="0"/>
              <a:t>گروه کوچکی از افراد که ایده‌ها و فناوری‌های جدید را دنبال کرده و میخواهند اولین کسی باشند که نوآوری را امتحان می‌کنند</a:t>
            </a:r>
            <a:r>
              <a:rPr lang="fa-IR" dirty="0" smtClean="0"/>
              <a:t>.</a:t>
            </a:r>
          </a:p>
          <a:p>
            <a:pPr algn="just" rtl="1"/>
            <a:r>
              <a:rPr lang="fa-IR" dirty="0" smtClean="0"/>
              <a:t> </a:t>
            </a:r>
            <a:r>
              <a:rPr lang="fa-IR" dirty="0"/>
              <a:t>این گروه که 2.5 درصد از بازار را شامل میشوند عاشق داشتن فناوری‌های نوآورانه هستند، تمام وقت به دنبال محصولات جدید هستند و این سبک زندگی آنهاست. به این افراد شی‌پرستان و دوستداران ابزارهای تکنولوژیکی (</a:t>
            </a:r>
            <a:r>
              <a:rPr lang="en-US" dirty="0"/>
              <a:t>Gadget Fetishists) </a:t>
            </a:r>
            <a:r>
              <a:rPr lang="fa-IR" dirty="0"/>
              <a:t>نیز میگویند</a:t>
            </a:r>
            <a:r>
              <a:rPr lang="fa-IR" dirty="0" smtClean="0"/>
              <a:t>.</a:t>
            </a:r>
          </a:p>
          <a:p>
            <a:pPr algn="just" rtl="1"/>
            <a:r>
              <a:rPr lang="fa-IR" dirty="0" smtClean="0"/>
              <a:t> </a:t>
            </a:r>
            <a:r>
              <a:rPr lang="fa-IR" dirty="0"/>
              <a:t>ریسک پذیری، عدم حساسیت به قیمت، توانایی تحمل درجه بالایی از عدم اطمینان از مشخصه‌های این افراد است. وجود نوآوران برای موفقیت محصولات و خدمات جدید بسیار مهم </a:t>
            </a:r>
            <a:r>
              <a:rPr lang="fa-IR" dirty="0" smtClean="0"/>
              <a:t>است،زیرا </a:t>
            </a:r>
            <a:r>
              <a:rPr lang="fa-IR" dirty="0"/>
              <a:t>به آنها کمک میکنند تا بازار را از آن خود کنند</a:t>
            </a:r>
            <a:r>
              <a:rPr lang="fa-IR" dirty="0" smtClean="0"/>
              <a:t>.</a:t>
            </a:r>
          </a:p>
          <a:p>
            <a:pPr algn="just" rtl="1"/>
            <a:r>
              <a:rPr lang="fa-IR" dirty="0" smtClean="0"/>
              <a:t>نوآوران </a:t>
            </a:r>
            <a:r>
              <a:rPr lang="fa-IR" dirty="0"/>
              <a:t>همان افرادی هستند که در اولین روز فروش محصول، جلوی فروشگاه‌ها چادر می‌زنند و ساعت‌ها برای خرید آن در صف منتظر می‌مانند تا اولین کسی باشند که آن محصول را به دست می‌آورند.</a:t>
            </a:r>
            <a:endParaRPr lang="en-US" dirty="0"/>
          </a:p>
        </p:txBody>
      </p:sp>
    </p:spTree>
    <p:extLst>
      <p:ext uri="{BB962C8B-B14F-4D97-AF65-F5344CB8AC3E}">
        <p14:creationId xmlns:p14="http://schemas.microsoft.com/office/powerpoint/2010/main" val="677896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اقتباس کنندگان اولیه</a:t>
            </a:r>
            <a:endParaRPr lang="en-US" dirty="0"/>
          </a:p>
        </p:txBody>
      </p:sp>
      <p:sp>
        <p:nvSpPr>
          <p:cNvPr id="4" name="Content Placeholder 3"/>
          <p:cNvSpPr>
            <a:spLocks noGrp="1"/>
          </p:cNvSpPr>
          <p:nvPr>
            <p:ph idx="1"/>
          </p:nvPr>
        </p:nvSpPr>
        <p:spPr>
          <a:xfrm>
            <a:off x="1768415" y="1853248"/>
            <a:ext cx="8393581" cy="4195481"/>
          </a:xfrm>
        </p:spPr>
        <p:txBody>
          <a:bodyPr/>
          <a:lstStyle/>
          <a:p>
            <a:pPr algn="r" rtl="1"/>
            <a:r>
              <a:rPr lang="fa-IR" dirty="0"/>
              <a:t> این گروه که به عنوان رهبران فکری جامعه از آنها یاد میشود، نظرات مثبت و رضایت خود را از محصولات و خدمات جدید بیان میکنند و به دنبال بهبود و کارایی بیشتر هستند. الگو بودن و تاثیرگذاری ایشان به گسترش پذیرش یک محصول کمک می‌کند</a:t>
            </a:r>
            <a:r>
              <a:rPr lang="fa-IR" dirty="0" smtClean="0"/>
              <a:t>.</a:t>
            </a:r>
          </a:p>
          <a:p>
            <a:pPr algn="r" rtl="1"/>
            <a:r>
              <a:rPr lang="fa-IR" dirty="0" smtClean="0"/>
              <a:t> </a:t>
            </a:r>
            <a:r>
              <a:rPr lang="fa-IR" dirty="0"/>
              <a:t>13.5 درصد از افراد در این گروه جای میگیرند. این گروه از افراد به اندازه نوآوران، ریسک پذیر نیستند اما به راحتی نوآوری را میپذیرند و قانع کردن ایشان دشوار نیست. کافیست درباره محصول و یا خدمت و نحوه استفاده از آن برایشان توضیح دهید</a:t>
            </a:r>
            <a:r>
              <a:rPr lang="fa-IR" dirty="0" smtClean="0"/>
              <a:t>.</a:t>
            </a:r>
          </a:p>
          <a:p>
            <a:pPr algn="r" rtl="1"/>
            <a:r>
              <a:rPr lang="fa-IR" dirty="0" smtClean="0"/>
              <a:t>اگر </a:t>
            </a:r>
            <a:r>
              <a:rPr lang="fa-IR" dirty="0"/>
              <a:t>پذیرندگان اولیه یک محصول یا خدمت کم باشد، احتمالا تعداد کل افرادی که در آینده مصرف کننده این محصول یا خدمات باشند نیز کم خواهد بود</a:t>
            </a:r>
            <a:r>
              <a:rPr lang="fa-IR" dirty="0" smtClean="0"/>
              <a:t>.</a:t>
            </a:r>
          </a:p>
          <a:p>
            <a:pPr algn="r" rtl="1"/>
            <a:r>
              <a:rPr lang="fa-IR" dirty="0" smtClean="0"/>
              <a:t>پذیرندگان </a:t>
            </a:r>
            <a:r>
              <a:rPr lang="fa-IR" dirty="0"/>
              <a:t>اولیه همان کسانی هستند که قبل از رفتن به سینما و تماشای فیلمی که به‌تازگی اکران شده است، ابتدا خلاصه‌ و نظرات مختصری از فیلم را مطالعه می‌کنند و سپس به سینما می‌روند.</a:t>
            </a:r>
            <a:endParaRPr lang="en-US" dirty="0"/>
          </a:p>
        </p:txBody>
      </p:sp>
    </p:spTree>
    <p:extLst>
      <p:ext uri="{BB962C8B-B14F-4D97-AF65-F5344CB8AC3E}">
        <p14:creationId xmlns:p14="http://schemas.microsoft.com/office/powerpoint/2010/main" val="18061404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289</TotalTime>
  <Words>1424</Words>
  <Application>Microsoft Office PowerPoint</Application>
  <PresentationFormat>Widescreen</PresentationFormat>
  <Paragraphs>168</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Arabic Typesetting</vt:lpstr>
      <vt:lpstr>Arial</vt:lpstr>
      <vt:lpstr>Century Gothic</vt:lpstr>
      <vt:lpstr>Times New Roman</vt:lpstr>
      <vt:lpstr>Wingdings 3</vt:lpstr>
      <vt:lpstr>Ion</vt:lpstr>
      <vt:lpstr>اشاعه نوآوری</vt:lpstr>
      <vt:lpstr>اشاعه نوآوری چیست؟</vt:lpstr>
      <vt:lpstr>نرخ اقتباس نوآوری</vt:lpstr>
      <vt:lpstr>اشاعه فرایندی است که از طریق آن  نوآوری از طریق کانال های ارتباطی، در گذر زمان، به افراد یک سیستم اجتماعی منتقل و با آن ها تسهیم می شود.</vt:lpstr>
      <vt:lpstr>مراحل فرایند تصمیم – نوآوری  </vt:lpstr>
      <vt:lpstr> آگاهی:</vt:lpstr>
      <vt:lpstr>منحنی اشاعه نوآوری راجرز</vt:lpstr>
      <vt:lpstr>نوآوران ( خطرپذیران 2.5%)</vt:lpstr>
      <vt:lpstr>اقتباس کنندگان اولیه</vt:lpstr>
      <vt:lpstr>اکثریت اولیه</vt:lpstr>
      <vt:lpstr>اکثریت متاخر</vt:lpstr>
      <vt:lpstr>تنبل ها</vt:lpstr>
      <vt:lpstr>پارادوکس نیازهای نوآوری گرایی</vt:lpstr>
      <vt:lpstr>جهان وطنی ها</vt:lpstr>
      <vt:lpstr>محلی ها</vt:lpstr>
      <vt:lpstr>اثر اشاعه و فزون اقتباسی </vt:lpstr>
      <vt:lpstr>مراحل اشاعه نوآوری در سازمان    </vt:lpstr>
      <vt:lpstr>مراحل اشاعه نوآوری</vt:lpstr>
      <vt:lpstr>مراحل آغازین</vt:lpstr>
      <vt:lpstr>دستور کارگذاری</vt:lpstr>
      <vt:lpstr>جفت و جور سازی</vt:lpstr>
      <vt:lpstr>بازتعریف یا بازسازی</vt:lpstr>
      <vt:lpstr>روشن سازی</vt:lpstr>
      <vt:lpstr>روتین سازی</vt:lpstr>
      <vt:lpstr>خاصیت خود ابقایی </vt:lpstr>
      <vt:lpstr>بازابداعی</vt:lpstr>
      <vt:lpstr>انتقادهای وارد به نظریه </vt:lpstr>
      <vt:lpstr>استدلال و پیشنهادات منتقدان</vt:lpstr>
      <vt:lpstr>استدلال و پیشنهادات منتقدان</vt:lpstr>
      <vt:lpstr>استدلال و پیشنهادات منتقدان</vt:lpstr>
      <vt:lpstr>پیشنهادهایی برای پژوهش های آتی</vt:lpstr>
      <vt:lpstr>دلالت های نظریه برای مدیران</vt:lpstr>
      <vt:lpstr>با تشکر از توجه شما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dc:creator>
  <cp:lastModifiedBy>sa</cp:lastModifiedBy>
  <cp:revision>31</cp:revision>
  <dcterms:created xsi:type="dcterms:W3CDTF">2022-11-04T16:09:30Z</dcterms:created>
  <dcterms:modified xsi:type="dcterms:W3CDTF">2022-11-05T00:26:04Z</dcterms:modified>
</cp:coreProperties>
</file>