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7" r:id="rId10"/>
    <p:sldId id="269" r:id="rId11"/>
    <p:sldId id="268" r:id="rId12"/>
    <p:sldId id="266" r:id="rId13"/>
    <p:sldId id="265"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F2117DD-E482-4332-8026-FDFA20038F87}">
          <p14:sldIdLst>
            <p14:sldId id="256"/>
          </p14:sldIdLst>
        </p14:section>
        <p14:section name="بازار کارا" id="{B9BD8A57-6803-4536-A282-091C607B411A}">
          <p14:sldIdLst>
            <p14:sldId id="258"/>
            <p14:sldId id="259"/>
            <p14:sldId id="260"/>
            <p14:sldId id="261"/>
            <p14:sldId id="262"/>
            <p14:sldId id="263"/>
            <p14:sldId id="264"/>
            <p14:sldId id="267"/>
            <p14:sldId id="269"/>
            <p14:sldId id="268"/>
            <p14:sldId id="266"/>
            <p14:sldId id="265"/>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9" d="100"/>
          <a:sy n="89" d="100"/>
        </p:scale>
        <p:origin x="46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11/5/2022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11/5/2022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9699" y="1820173"/>
            <a:ext cx="4795290" cy="1064523"/>
          </a:xfrm>
        </p:spPr>
        <p:txBody>
          <a:bodyPr/>
          <a:lstStyle/>
          <a:p>
            <a:pPr algn="ctr" rtl="1"/>
            <a:r>
              <a:rPr lang="fa-IR" sz="9600" b="0" dirty="0" smtClean="0">
                <a:latin typeface="Microsoft Uighur" panose="02000000000000000000" pitchFamily="2" charset="-78"/>
                <a:cs typeface="Microsoft Uighur" panose="02000000000000000000" pitchFamily="2" charset="-78"/>
              </a:rPr>
              <a:t>بازار کارا</a:t>
            </a:r>
            <a:endParaRPr lang="en-US" sz="9600" b="0" dirty="0">
              <a:latin typeface="Microsoft Uighur" panose="02000000000000000000" pitchFamily="2" charset="-78"/>
              <a:cs typeface="Microsoft Uighur" panose="02000000000000000000" pitchFamily="2" charset="-78"/>
            </a:endParaRPr>
          </a:p>
        </p:txBody>
      </p:sp>
      <p:sp>
        <p:nvSpPr>
          <p:cNvPr id="3" name="Subtitle 2"/>
          <p:cNvSpPr>
            <a:spLocks noGrp="1"/>
          </p:cNvSpPr>
          <p:nvPr>
            <p:ph type="subTitle" idx="1"/>
          </p:nvPr>
        </p:nvSpPr>
        <p:spPr>
          <a:xfrm>
            <a:off x="7702507" y="5177330"/>
            <a:ext cx="3977659" cy="1430504"/>
          </a:xfrm>
        </p:spPr>
        <p:txBody>
          <a:bodyPr>
            <a:normAutofit/>
          </a:bodyPr>
          <a:lstStyle/>
          <a:p>
            <a:pPr algn="r" rtl="1"/>
            <a:r>
              <a:rPr lang="fa-IR" sz="2800" dirty="0" smtClean="0"/>
              <a:t>استاد: دکتر شاه محمدی</a:t>
            </a:r>
          </a:p>
          <a:p>
            <a:pPr algn="r" rtl="1"/>
            <a:r>
              <a:rPr lang="fa-IR" sz="2800" dirty="0" smtClean="0"/>
              <a:t>ارائه: سمیه میثمی</a:t>
            </a:r>
            <a:endParaRPr lang="en-US" sz="2800" dirty="0"/>
          </a:p>
        </p:txBody>
      </p:sp>
      <p:sp>
        <p:nvSpPr>
          <p:cNvPr id="4" name="Lightning Bolt 3"/>
          <p:cNvSpPr/>
          <p:nvPr/>
        </p:nvSpPr>
        <p:spPr>
          <a:xfrm rot="17213721">
            <a:off x="899470" y="946340"/>
            <a:ext cx="4176139" cy="3562129"/>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30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649" y="638355"/>
            <a:ext cx="10571998" cy="1687449"/>
          </a:xfrm>
        </p:spPr>
        <p:txBody>
          <a:bodyPr/>
          <a:lstStyle/>
          <a:p>
            <a:pPr algn="r" rtl="1"/>
            <a:r>
              <a:rPr lang="fa-IR" sz="7200" dirty="0" smtClean="0">
                <a:latin typeface="Microsoft Uighur" panose="02000000000000000000" pitchFamily="2" charset="-78"/>
                <a:cs typeface="Microsoft Uighur" panose="02000000000000000000" pitchFamily="2" charset="-78"/>
              </a:rPr>
              <a:t>نابهنجاری ها</a:t>
            </a:r>
            <a:br>
              <a:rPr lang="fa-IR" sz="7200" dirty="0" smtClean="0">
                <a:latin typeface="Microsoft Uighur" panose="02000000000000000000" pitchFamily="2" charset="-78"/>
                <a:cs typeface="Microsoft Uighur" panose="02000000000000000000" pitchFamily="2" charset="-78"/>
              </a:rPr>
            </a:br>
            <a:r>
              <a:rPr lang="en-US" sz="8000" dirty="0" smtClean="0">
                <a:latin typeface="Microsoft Uighur" panose="02000000000000000000" pitchFamily="2" charset="-78"/>
                <a:cs typeface="Microsoft Uighur" panose="02000000000000000000" pitchFamily="2" charset="-78"/>
              </a:rPr>
              <a:t>Anomalies</a:t>
            </a:r>
            <a:endParaRPr lang="en-US" sz="72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87637" y="2688114"/>
            <a:ext cx="10554574" cy="3636511"/>
          </a:xfrm>
        </p:spPr>
        <p:txBody>
          <a:bodyPr>
            <a:normAutofit lnSpcReduction="10000"/>
          </a:bodyPr>
          <a:lstStyle/>
          <a:p>
            <a:pPr marL="0" indent="0" algn="r" rtl="1">
              <a:buNone/>
            </a:pPr>
            <a:r>
              <a:rPr lang="fa-IR" sz="3200" dirty="0" smtClean="0">
                <a:latin typeface="Microsoft Uighur" panose="02000000000000000000" pitchFamily="2" charset="-78"/>
                <a:cs typeface="Microsoft Uighur" panose="02000000000000000000" pitchFamily="2" charset="-78"/>
              </a:rPr>
              <a:t>اطلاعات به تنهایی قیمت سهام را تغییر نمی دهند و نتایج پدیده هایی با عنوان ناهنجاری با نظریه بازار کارا قابل تبیین نیستند</a:t>
            </a:r>
          </a:p>
          <a:p>
            <a:pPr algn="r" rtl="1"/>
            <a:r>
              <a:rPr lang="fa-IR" sz="3200" dirty="0" smtClean="0">
                <a:latin typeface="Microsoft Uighur" panose="02000000000000000000" pitchFamily="2" charset="-78"/>
                <a:cs typeface="Microsoft Uighur" panose="02000000000000000000" pitchFamily="2" charset="-78"/>
              </a:rPr>
              <a:t>اثرات روز هفته ( اثر روز دوشنبه یا اخر هفته)</a:t>
            </a:r>
          </a:p>
          <a:p>
            <a:pPr algn="r" rtl="1"/>
            <a:r>
              <a:rPr lang="fa-IR" sz="3200" dirty="0" smtClean="0">
                <a:latin typeface="Microsoft Uighur" panose="02000000000000000000" pitchFamily="2" charset="-78"/>
                <a:cs typeface="Microsoft Uighur" panose="02000000000000000000" pitchFamily="2" charset="-78"/>
              </a:rPr>
              <a:t>اثر ژانویه</a:t>
            </a:r>
          </a:p>
          <a:p>
            <a:pPr algn="r" rtl="1"/>
            <a:r>
              <a:rPr lang="fa-IR" sz="3200" dirty="0" smtClean="0">
                <a:latin typeface="Microsoft Uighur" panose="02000000000000000000" pitchFamily="2" charset="-78"/>
                <a:cs typeface="Microsoft Uighur" panose="02000000000000000000" pitchFamily="2" charset="-78"/>
              </a:rPr>
              <a:t>اثرات گردش ماه ( سه روز آخر و اول ماه )</a:t>
            </a:r>
          </a:p>
          <a:p>
            <a:pPr algn="r" rtl="1"/>
            <a:r>
              <a:rPr lang="fa-IR" sz="3200" dirty="0" smtClean="0">
                <a:latin typeface="Microsoft Uighur" panose="02000000000000000000" pitchFamily="2" charset="-78"/>
                <a:cs typeface="Microsoft Uighur" panose="02000000000000000000" pitchFamily="2" charset="-78"/>
              </a:rPr>
              <a:t>اثر آب و هوا</a:t>
            </a:r>
          </a:p>
          <a:p>
            <a:pPr algn="r" rtl="1"/>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20248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1309830"/>
            <a:ext cx="10571998" cy="970450"/>
          </a:xfrm>
        </p:spPr>
        <p:txBody>
          <a:bodyPr/>
          <a:lstStyle/>
          <a:p>
            <a:pPr algn="r" rtl="1"/>
            <a:r>
              <a:rPr lang="fa-IR" sz="8000" dirty="0" smtClean="0">
                <a:latin typeface="Microsoft Uighur" panose="02000000000000000000" pitchFamily="2" charset="-78"/>
                <a:cs typeface="Microsoft Uighur" panose="02000000000000000000" pitchFamily="2" charset="-78"/>
              </a:rPr>
              <a:t>مالیه رفتاری</a:t>
            </a:r>
            <a:br>
              <a:rPr lang="fa-IR" sz="8000" dirty="0" smtClean="0">
                <a:latin typeface="Microsoft Uighur" panose="02000000000000000000" pitchFamily="2" charset="-78"/>
                <a:cs typeface="Microsoft Uighur" panose="02000000000000000000" pitchFamily="2" charset="-78"/>
              </a:rPr>
            </a:br>
            <a:r>
              <a:rPr lang="en-US" sz="8000" dirty="0" err="1" smtClean="0">
                <a:latin typeface="Microsoft Uighur" panose="02000000000000000000" pitchFamily="2" charset="-78"/>
                <a:cs typeface="Microsoft Uighur" panose="02000000000000000000" pitchFamily="2" charset="-78"/>
              </a:rPr>
              <a:t>vioral</a:t>
            </a:r>
            <a:r>
              <a:rPr lang="en-US" sz="8000" dirty="0" smtClean="0">
                <a:latin typeface="Microsoft Uighur" panose="02000000000000000000" pitchFamily="2" charset="-78"/>
                <a:cs typeface="Microsoft Uighur" panose="02000000000000000000" pitchFamily="2" charset="-78"/>
              </a:rPr>
              <a:t> Finance</a:t>
            </a:r>
            <a:endParaRPr lang="en-US" sz="80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a:bodyPr>
          <a:lstStyle/>
          <a:p>
            <a:pPr algn="r" rtl="1"/>
            <a:r>
              <a:rPr lang="fa-IR" sz="3200" dirty="0" smtClean="0">
                <a:latin typeface="Microsoft Uighur" panose="02000000000000000000" pitchFamily="2" charset="-78"/>
                <a:cs typeface="Microsoft Uighur" panose="02000000000000000000" pitchFamily="2" charset="-78"/>
              </a:rPr>
              <a:t>دی بونت و تالر کشف کردند قیمت سهام می تواند نسبت به رویدادهای خبری غیرمنتظره و چشمگیر، بیش از حد واکنش نشان دهد زیرا سرمایه گذاران تمایل دارند نسبت به اطلاعات جدید در سرمایه گذاری خود، بیش از حد واکنش نشان دهند و سطوح پیشین عملکرد را نادیده بگیرند. اثر دی بونت و تالر حاکی از آغاز « مالیه رفتاری » بود.</a:t>
            </a:r>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979748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5400" dirty="0" smtClean="0">
                <a:latin typeface="Microsoft Uighur" panose="02000000000000000000" pitchFamily="2" charset="-78"/>
                <a:cs typeface="Microsoft Uighur" panose="02000000000000000000" pitchFamily="2" charset="-78"/>
              </a:rPr>
              <a:t>عوامل غیر مالی موثر بر تصمیم سرمایه گذاران</a:t>
            </a:r>
            <a:endParaRPr lang="en-US" sz="54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0000" y="2260121"/>
            <a:ext cx="3407433" cy="4433976"/>
          </a:xfrm>
        </p:spPr>
        <p:txBody>
          <a:bodyPr>
            <a:normAutofit fontScale="77500" lnSpcReduction="20000"/>
          </a:bodyPr>
          <a:lstStyle/>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خلق و خو</a:t>
            </a:r>
          </a:p>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سطح اطمینان بیش از حد یا کمتر از حد</a:t>
            </a:r>
          </a:p>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واکنش بیش از حد یا کمتر از حد عادی</a:t>
            </a:r>
          </a:p>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تحمل ریسک یا محتاط بودن</a:t>
            </a:r>
          </a:p>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برداشت های نخستین</a:t>
            </a:r>
          </a:p>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جایگاه بالا و پایین</a:t>
            </a:r>
          </a:p>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تفکر گله ای </a:t>
            </a:r>
            <a:r>
              <a:rPr lang="en-US" sz="3200" dirty="0" smtClean="0">
                <a:latin typeface="Microsoft Uighur" panose="02000000000000000000" pitchFamily="2" charset="-78"/>
                <a:cs typeface="Microsoft Uighur" panose="02000000000000000000" pitchFamily="2" charset="-78"/>
              </a:rPr>
              <a:t> HERD </a:t>
            </a:r>
            <a:r>
              <a:rPr lang="en-US" sz="3200" dirty="0" err="1" smtClean="0">
                <a:latin typeface="Microsoft Uighur" panose="02000000000000000000" pitchFamily="2" charset="-78"/>
                <a:cs typeface="Microsoft Uighur" panose="02000000000000000000" pitchFamily="2" charset="-78"/>
              </a:rPr>
              <a:t>mENTALITY</a:t>
            </a:r>
            <a:endParaRPr lang="fa-IR" sz="3200" dirty="0" smtClean="0">
              <a:latin typeface="Microsoft Uighur" panose="02000000000000000000" pitchFamily="2" charset="-78"/>
              <a:cs typeface="Microsoft Uighur" panose="02000000000000000000" pitchFamily="2" charset="-78"/>
            </a:endParaRPr>
          </a:p>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میزان نااطمینانی هنگام اتخاذ تصمیم</a:t>
            </a:r>
          </a:p>
          <a:p>
            <a:pPr algn="r" rtl="1">
              <a:buFont typeface="Wingdings" panose="05000000000000000000" pitchFamily="2" charset="2"/>
              <a:buChar char="§"/>
            </a:pPr>
            <a:r>
              <a:rPr lang="fa-IR" sz="3200" dirty="0" smtClean="0">
                <a:latin typeface="Microsoft Uighur" panose="02000000000000000000" pitchFamily="2" charset="-78"/>
                <a:cs typeface="Microsoft Uighur" panose="02000000000000000000" pitchFamily="2" charset="-78"/>
              </a:rPr>
              <a:t>فاصله، زبان و فرهنگ و ...</a:t>
            </a:r>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08993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8000" dirty="0" smtClean="0">
                <a:latin typeface="Microsoft Uighur" panose="02000000000000000000" pitchFamily="2" charset="-78"/>
                <a:cs typeface="Microsoft Uighur" panose="02000000000000000000" pitchFamily="2" charset="-78"/>
              </a:rPr>
              <a:t>نقد نظریه بازار کارا</a:t>
            </a:r>
            <a:endParaRPr lang="en-US" sz="80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fontScale="92500"/>
          </a:bodyPr>
          <a:lstStyle/>
          <a:p>
            <a:pPr algn="r" rtl="1"/>
            <a:r>
              <a:rPr lang="fa-IR" sz="3200" dirty="0" smtClean="0">
                <a:latin typeface="Microsoft Uighur" panose="02000000000000000000" pitchFamily="2" charset="-78"/>
                <a:cs typeface="Microsoft Uighur" panose="02000000000000000000" pitchFamily="2" charset="-78"/>
              </a:rPr>
              <a:t>دست نیافتنی بودن نظریه جهان شمول که بطور کامل تغییرات قیمت دارایی ها را تبیین کند</a:t>
            </a:r>
          </a:p>
          <a:p>
            <a:pPr algn="r" rtl="1"/>
            <a:r>
              <a:rPr lang="fa-IR" sz="3200" dirty="0" smtClean="0">
                <a:latin typeface="Microsoft Uighur" panose="02000000000000000000" pitchFamily="2" charset="-78"/>
                <a:cs typeface="Microsoft Uighur" panose="02000000000000000000" pitchFamily="2" charset="-78"/>
              </a:rPr>
              <a:t>کشف حجم قابل توجهی استثنائات در پژوهش ها در خصوص نظریه بازار کارا که نشان می دهند اطلاعات به تنهایی قیمت های بازار را تغییر نمی دهند</a:t>
            </a:r>
          </a:p>
          <a:p>
            <a:pPr algn="r" rtl="1"/>
            <a:r>
              <a:rPr lang="fa-IR" sz="3200" dirty="0" smtClean="0">
                <a:latin typeface="Microsoft Uighur" panose="02000000000000000000" pitchFamily="2" charset="-78"/>
                <a:cs typeface="Microsoft Uighur" panose="02000000000000000000" pitchFamily="2" charset="-78"/>
              </a:rPr>
              <a:t>اثرگذاری عواملی مانند عوامل روانی، مد ها، معاملات بدون منطق اقتصادی  بر انحراف قیمت سهام</a:t>
            </a:r>
          </a:p>
          <a:p>
            <a:pPr algn="r" rtl="1"/>
            <a:r>
              <a:rPr lang="fa-IR" sz="3200" dirty="0" smtClean="0">
                <a:latin typeface="Microsoft Uighur" panose="02000000000000000000" pitchFamily="2" charset="-78"/>
                <a:cs typeface="Microsoft Uighur" panose="02000000000000000000" pitchFamily="2" charset="-78"/>
              </a:rPr>
              <a:t>وظیفه پژوهشگران در ادغام مفاهیم ادبیات مالیه رفتاری و روانشناختی با نظریه بازار کارا</a:t>
            </a:r>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2403026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8000" dirty="0" smtClean="0">
                <a:latin typeface="Microsoft Uighur" panose="02000000000000000000" pitchFamily="2" charset="-78"/>
                <a:cs typeface="Microsoft Uighur" panose="02000000000000000000" pitchFamily="2" charset="-78"/>
              </a:rPr>
              <a:t>باتشکر از توجه شما</a:t>
            </a:r>
            <a:endParaRPr lang="en-US" sz="8000" dirty="0">
              <a:latin typeface="Microsoft Uighur" panose="02000000000000000000" pitchFamily="2" charset="-78"/>
              <a:cs typeface="Microsoft Uighur" panose="020000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398" y="2024873"/>
            <a:ext cx="7999658" cy="4833127"/>
          </a:xfrm>
          <a:prstGeom prst="rect">
            <a:avLst/>
          </a:prstGeom>
        </p:spPr>
      </p:pic>
      <p:sp>
        <p:nvSpPr>
          <p:cNvPr id="6" name="TextBox 5"/>
          <p:cNvSpPr txBox="1"/>
          <p:nvPr/>
        </p:nvSpPr>
        <p:spPr>
          <a:xfrm>
            <a:off x="129396" y="3779716"/>
            <a:ext cx="2536166" cy="1323439"/>
          </a:xfrm>
          <a:prstGeom prst="rect">
            <a:avLst/>
          </a:prstGeom>
          <a:noFill/>
        </p:spPr>
        <p:txBody>
          <a:bodyPr wrap="square" rtlCol="0">
            <a:spAutoFit/>
          </a:bodyPr>
          <a:lstStyle/>
          <a:p>
            <a:pPr algn="r" rtl="1"/>
            <a:r>
              <a:rPr lang="fa-IR" sz="8000" kern="1200" dirty="0" smtClean="0">
                <a:solidFill>
                  <a:schemeClr val="tx1"/>
                </a:solidFill>
                <a:latin typeface="Microsoft Uighur" panose="02000000000000000000" pitchFamily="2" charset="-78"/>
                <a:cs typeface="Microsoft Uighur" panose="02000000000000000000" pitchFamily="2" charset="-78"/>
              </a:rPr>
              <a:t>بازار کارا</a:t>
            </a:r>
            <a:endParaRPr lang="en-US" sz="8000" kern="1200" dirty="0">
              <a:solidFill>
                <a:schemeClr val="tx1"/>
              </a:solidFill>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2007791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8000" dirty="0" smtClean="0">
                <a:latin typeface="Microsoft Uighur" panose="02000000000000000000" pitchFamily="2" charset="-78"/>
                <a:cs typeface="Microsoft Uighur" panose="02000000000000000000" pitchFamily="2" charset="-78"/>
              </a:rPr>
              <a:t>بازار کارا چیست</a:t>
            </a:r>
            <a:endParaRPr lang="en-US" sz="80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a:bodyPr>
          <a:lstStyle/>
          <a:p>
            <a:pPr algn="r" rtl="1"/>
            <a:r>
              <a:rPr lang="fa-IR" sz="3200" dirty="0">
                <a:latin typeface="Microsoft Uighur" panose="02000000000000000000" pitchFamily="2" charset="-78"/>
                <a:cs typeface="Microsoft Uighur" panose="02000000000000000000" pitchFamily="2" charset="-78"/>
              </a:rPr>
              <a:t>بازارکارا، بازاری است که در آن اطلاعات یک سهم یا یک کالا با سرعت بالا منتشر می‌شود و با همان سرعت بر قیمت سهام تأثیر می‌گذارد؛ این اطلاعات سبب می‌شود که قیمت‌ها خود را تعدیل کنند. در بازار کارا تمامی اطلاعات در قیمت‌ها منعکس می‌شود و این اطمینان را به سرمایه‌گذاران می‌دهد که همه ‌آن‌ها اطلاعات مشابهی در مورد قیمت‌ها در اختیار دارند</a:t>
            </a:r>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2120687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8000" dirty="0" smtClean="0">
                <a:latin typeface="Microsoft Uighur" panose="02000000000000000000" pitchFamily="2" charset="-78"/>
                <a:cs typeface="Microsoft Uighur" panose="02000000000000000000" pitchFamily="2" charset="-78"/>
              </a:rPr>
              <a:t>اطلاعات موثر بر سطوح قیمت </a:t>
            </a:r>
            <a:endParaRPr lang="en-US" sz="80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a:bodyPr>
          <a:lstStyle/>
          <a:p>
            <a:pPr algn="r" rtl="1">
              <a:buFont typeface="Wingdings" panose="05000000000000000000" pitchFamily="2" charset="2"/>
              <a:buChar char="§"/>
            </a:pPr>
            <a:r>
              <a:rPr lang="fa-IR" sz="4000" dirty="0" smtClean="0">
                <a:latin typeface="Microsoft Uighur" panose="02000000000000000000" pitchFamily="2" charset="-78"/>
                <a:cs typeface="Microsoft Uighur" panose="02000000000000000000" pitchFamily="2" charset="-78"/>
              </a:rPr>
              <a:t>شکل های ضعیف</a:t>
            </a:r>
          </a:p>
          <a:p>
            <a:pPr algn="r" rtl="1">
              <a:buFont typeface="Wingdings" panose="05000000000000000000" pitchFamily="2" charset="2"/>
              <a:buChar char="§"/>
            </a:pPr>
            <a:r>
              <a:rPr lang="fa-IR" sz="4000" dirty="0" smtClean="0">
                <a:latin typeface="Microsoft Uighur" panose="02000000000000000000" pitchFamily="2" charset="-78"/>
                <a:cs typeface="Microsoft Uighur" panose="02000000000000000000" pitchFamily="2" charset="-78"/>
              </a:rPr>
              <a:t>شکل های نیمه قوی</a:t>
            </a:r>
          </a:p>
          <a:p>
            <a:pPr algn="r" rtl="1">
              <a:buFont typeface="Wingdings" panose="05000000000000000000" pitchFamily="2" charset="2"/>
              <a:buChar char="§"/>
            </a:pPr>
            <a:r>
              <a:rPr lang="fa-IR" sz="4000" dirty="0" smtClean="0">
                <a:latin typeface="Microsoft Uighur" panose="02000000000000000000" pitchFamily="2" charset="-78"/>
                <a:cs typeface="Microsoft Uighur" panose="02000000000000000000" pitchFamily="2" charset="-78"/>
              </a:rPr>
              <a:t>شکل های قوی</a:t>
            </a:r>
            <a:endParaRPr lang="en-US" sz="40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408012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8000" dirty="0" smtClean="0">
                <a:latin typeface="Microsoft Uighur" panose="02000000000000000000" pitchFamily="2" charset="-78"/>
                <a:cs typeface="Microsoft Uighur" panose="02000000000000000000" pitchFamily="2" charset="-78"/>
              </a:rPr>
              <a:t>اطلاعات ضعیف</a:t>
            </a:r>
            <a:endParaRPr lang="en-US" sz="80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a:bodyPr>
          <a:lstStyle/>
          <a:p>
            <a:pPr marL="0" indent="0" algn="r" rtl="1">
              <a:buNone/>
            </a:pPr>
            <a:r>
              <a:rPr lang="fa-IR" sz="4800" dirty="0" smtClean="0">
                <a:latin typeface="Microsoft Uighur" panose="02000000000000000000" pitchFamily="2" charset="-78"/>
                <a:cs typeface="Microsoft Uighur" panose="02000000000000000000" pitchFamily="2" charset="-78"/>
              </a:rPr>
              <a:t>فقط به قیمت گذشته یا عملکرد پیشین سهام اشاره دارد</a:t>
            </a:r>
            <a:endParaRPr lang="en-US" sz="48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129288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8000" dirty="0" smtClean="0">
                <a:latin typeface="Microsoft Uighur" panose="02000000000000000000" pitchFamily="2" charset="-78"/>
                <a:cs typeface="Microsoft Uighur" panose="02000000000000000000" pitchFamily="2" charset="-78"/>
              </a:rPr>
              <a:t>اطلاعات نیمه قوی</a:t>
            </a:r>
            <a:endParaRPr lang="en-US" sz="80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a:bodyPr>
          <a:lstStyle/>
          <a:p>
            <a:pPr algn="r" rtl="1"/>
            <a:r>
              <a:rPr lang="fa-IR" sz="3200" dirty="0" smtClean="0">
                <a:latin typeface="Microsoft Uighur" panose="02000000000000000000" pitchFamily="2" charset="-78"/>
                <a:cs typeface="Microsoft Uighur" panose="02000000000000000000" pitchFamily="2" charset="-78"/>
              </a:rPr>
              <a:t>به اطلاعات گذشته سهام و اطلاعاتی که در دسترس همگان قرار می گیرد نظیر اخبار تجزیه سهام، گزارش های سالانه شرکت، انتشار اوراق بهادار جدید و ازین قبیل موارد.</a:t>
            </a:r>
          </a:p>
          <a:p>
            <a:pPr algn="r" rtl="1"/>
            <a:r>
              <a:rPr lang="fa-IR" sz="3200" dirty="0" smtClean="0">
                <a:latin typeface="Microsoft Uighur" panose="02000000000000000000" pitchFamily="2" charset="-78"/>
                <a:cs typeface="Microsoft Uighur" panose="02000000000000000000" pitchFamily="2" charset="-78"/>
              </a:rPr>
              <a:t>شکل نیمه قوی بیشترین توجه را از حیث پژوهشی به خود جلب کرده است</a:t>
            </a:r>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201780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8000" dirty="0" smtClean="0">
                <a:latin typeface="Microsoft Uighur" panose="02000000000000000000" pitchFamily="2" charset="-78"/>
                <a:cs typeface="Microsoft Uighur" panose="02000000000000000000" pitchFamily="2" charset="-78"/>
              </a:rPr>
              <a:t>اطلاعات قوی</a:t>
            </a:r>
            <a:endParaRPr lang="en-US" sz="80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a:bodyPr>
          <a:lstStyle/>
          <a:p>
            <a:pPr marL="0" indent="0" algn="r" rtl="1">
              <a:buNone/>
            </a:pPr>
            <a:r>
              <a:rPr lang="fa-IR" sz="3200" dirty="0" smtClean="0">
                <a:latin typeface="Microsoft Uighur" panose="02000000000000000000" pitchFamily="2" charset="-78"/>
                <a:cs typeface="Microsoft Uighur" panose="02000000000000000000" pitchFamily="2" charset="-78"/>
              </a:rPr>
              <a:t>تمام اطلاعات مربوط به اوراق بهادار از جمله اطلاعات محرمانه که برای هرکسی و در هر زمانی آشکار است</a:t>
            </a:r>
          </a:p>
          <a:p>
            <a:pPr marL="0" indent="0" algn="r" rtl="1">
              <a:buNone/>
            </a:pPr>
            <a:r>
              <a:rPr lang="fa-IR" sz="3200" dirty="0" smtClean="0">
                <a:latin typeface="Microsoft Uighur" panose="02000000000000000000" pitchFamily="2" charset="-78"/>
                <a:cs typeface="Microsoft Uighur" panose="02000000000000000000" pitchFamily="2" charset="-78"/>
              </a:rPr>
              <a:t>افراد وابسته به سازمان ها از اطلاعاتی که هنوز در قیمت ها گنجانده نشده اند به نفع خودشان سواستفاده می کنند</a:t>
            </a:r>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166186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720" y="291912"/>
            <a:ext cx="7763773" cy="1856066"/>
          </a:xfrm>
        </p:spPr>
        <p:txBody>
          <a:bodyPr/>
          <a:lstStyle/>
          <a:p>
            <a:pPr algn="r" rtl="1"/>
            <a:r>
              <a:rPr lang="fa-IR" sz="7200" dirty="0" smtClean="0">
                <a:latin typeface="Microsoft Uighur" panose="02000000000000000000" pitchFamily="2" charset="-78"/>
                <a:cs typeface="Microsoft Uighur" panose="02000000000000000000" pitchFamily="2" charset="-78"/>
              </a:rPr>
              <a:t>رویه جستجوی بهینه</a:t>
            </a:r>
            <a:br>
              <a:rPr lang="fa-IR" sz="7200" dirty="0" smtClean="0">
                <a:latin typeface="Microsoft Uighur" panose="02000000000000000000" pitchFamily="2" charset="-78"/>
                <a:cs typeface="Microsoft Uighur" panose="02000000000000000000" pitchFamily="2" charset="-78"/>
              </a:rPr>
            </a:br>
            <a:r>
              <a:rPr lang="en-US" sz="7200" dirty="0" smtClean="0">
                <a:latin typeface="Microsoft Uighur" panose="02000000000000000000" pitchFamily="2" charset="-78"/>
                <a:cs typeface="Microsoft Uighur" panose="02000000000000000000" pitchFamily="2" charset="-78"/>
              </a:rPr>
              <a:t>Optimal Search Procedure</a:t>
            </a:r>
            <a:endParaRPr lang="en-US" sz="72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a:bodyPr>
          <a:lstStyle/>
          <a:p>
            <a:pPr algn="r" rtl="1"/>
            <a:r>
              <a:rPr lang="fa-IR" sz="3200" dirty="0" smtClean="0">
                <a:latin typeface="Microsoft Uighur" panose="02000000000000000000" pitchFamily="2" charset="-78"/>
                <a:cs typeface="Microsoft Uighur" panose="02000000000000000000" pitchFamily="2" charset="-78"/>
              </a:rPr>
              <a:t>اگر قیمت ها</a:t>
            </a:r>
            <a:r>
              <a:rPr lang="fa-IR" sz="3200" dirty="0">
                <a:latin typeface="Microsoft Uighur" panose="02000000000000000000" pitchFamily="2" charset="-78"/>
                <a:cs typeface="Microsoft Uighur" panose="02000000000000000000" pitchFamily="2" charset="-78"/>
              </a:rPr>
              <a:t> </a:t>
            </a:r>
            <a:r>
              <a:rPr lang="fa-IR" sz="3200" dirty="0" smtClean="0">
                <a:latin typeface="Microsoft Uighur" panose="02000000000000000000" pitchFamily="2" charset="-78"/>
                <a:cs typeface="Microsoft Uighur" panose="02000000000000000000" pitchFamily="2" charset="-78"/>
              </a:rPr>
              <a:t>بصورت تصادفی دچار تغییر شوند، چالش عمده ای فراروی تحلیل گران بازار که تلاش می کنند مسیر آتی اوراق بهادار را پیش بینی کنند بوجود می آید.</a:t>
            </a:r>
          </a:p>
          <a:p>
            <a:pPr algn="r" rtl="1"/>
            <a:r>
              <a:rPr lang="fa-IR" sz="3200" dirty="0" smtClean="0">
                <a:latin typeface="Microsoft Uighur" panose="02000000000000000000" pitchFamily="2" charset="-78"/>
                <a:cs typeface="Microsoft Uighur" panose="02000000000000000000" pitchFamily="2" charset="-78"/>
              </a:rPr>
              <a:t>پیرسون مسئله تلاش برای یافتن مستی که در میدان رها شده بود را مطرح کرد.</a:t>
            </a:r>
          </a:p>
          <a:p>
            <a:pPr algn="r" rtl="1"/>
            <a:r>
              <a:rPr lang="fa-IR" sz="3200" dirty="0" smtClean="0">
                <a:latin typeface="Microsoft Uighur" panose="02000000000000000000" pitchFamily="2" charset="-78"/>
                <a:cs typeface="Microsoft Uighur" panose="02000000000000000000" pitchFamily="2" charset="-78"/>
              </a:rPr>
              <a:t>مدل قدم زنی تصادفی : یافتن فرد مست نزدیک نقطه شروع حرکت</a:t>
            </a:r>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238590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482" y="1033784"/>
            <a:ext cx="10775275" cy="1252216"/>
          </a:xfrm>
        </p:spPr>
        <p:txBody>
          <a:bodyPr/>
          <a:lstStyle/>
          <a:p>
            <a:pPr algn="r" rtl="1"/>
            <a:r>
              <a:rPr lang="fa-IR" sz="6600" dirty="0" smtClean="0">
                <a:latin typeface="Microsoft Uighur" panose="02000000000000000000" pitchFamily="2" charset="-78"/>
                <a:cs typeface="Microsoft Uighur" panose="02000000000000000000" pitchFamily="2" charset="-78"/>
              </a:rPr>
              <a:t>مدل قدم زنی تصادفی</a:t>
            </a:r>
            <a:br>
              <a:rPr lang="fa-IR" sz="6600" dirty="0" smtClean="0">
                <a:latin typeface="Microsoft Uighur" panose="02000000000000000000" pitchFamily="2" charset="-78"/>
                <a:cs typeface="Microsoft Uighur" panose="02000000000000000000" pitchFamily="2" charset="-78"/>
              </a:rPr>
            </a:br>
            <a:r>
              <a:rPr lang="en-US" sz="6600" dirty="0" smtClean="0">
                <a:latin typeface="Microsoft Uighur" panose="02000000000000000000" pitchFamily="2" charset="-78"/>
                <a:cs typeface="Microsoft Uighur" panose="02000000000000000000" pitchFamily="2" charset="-78"/>
              </a:rPr>
              <a:t>Random Walk Model</a:t>
            </a:r>
            <a:endParaRPr lang="en-US" sz="66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818712" y="2907102"/>
            <a:ext cx="9869416" cy="2951696"/>
          </a:xfrm>
        </p:spPr>
        <p:txBody>
          <a:bodyPr>
            <a:normAutofit/>
          </a:bodyPr>
          <a:lstStyle/>
          <a:p>
            <a:pPr marL="0" indent="0" algn="r" rtl="1">
              <a:buNone/>
            </a:pPr>
            <a:r>
              <a:rPr lang="fa-IR" sz="3200" dirty="0" smtClean="0">
                <a:latin typeface="Microsoft Uighur" panose="02000000000000000000" pitchFamily="2" charset="-78"/>
                <a:cs typeface="Microsoft Uighur" panose="02000000000000000000" pitchFamily="2" charset="-78"/>
              </a:rPr>
              <a:t>قیمت های سهام بطور غیرمنتظره تغییر نمی کنند بلکه اخبار یا اطلاعاتی که راجع به اوراق بهادار هستند بصورت غیرمنتظره تغییر می کنندو این تغییر در قیمت سهام بازتاب می یابد</a:t>
            </a:r>
            <a:endParaRPr lang="en-US" sz="32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878199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8000" dirty="0" smtClean="0">
                <a:latin typeface="Microsoft Uighur" panose="02000000000000000000" pitchFamily="2" charset="-78"/>
                <a:cs typeface="Microsoft Uighur" panose="02000000000000000000" pitchFamily="2" charset="-78"/>
              </a:rPr>
              <a:t>بررسی عوامل مختلف بر قیمت سهام</a:t>
            </a:r>
            <a:endParaRPr lang="en-US" sz="8000" dirty="0">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733245" y="2294626"/>
            <a:ext cx="10843404" cy="4149305"/>
          </a:xfrm>
        </p:spPr>
        <p:txBody>
          <a:bodyPr>
            <a:noAutofit/>
          </a:bodyPr>
          <a:lstStyle/>
          <a:p>
            <a:pPr algn="r" rtl="1"/>
            <a:r>
              <a:rPr lang="fa-IR" sz="2400" dirty="0" smtClean="0">
                <a:latin typeface="Microsoft Uighur" panose="02000000000000000000" pitchFamily="2" charset="-78"/>
                <a:cs typeface="Microsoft Uighur" panose="02000000000000000000" pitchFamily="2" charset="-78"/>
              </a:rPr>
              <a:t>بهترین شاهد کارایی بازار بررسی رویدادهای خاصی که برای یک سازمان رخ می دهد</a:t>
            </a:r>
          </a:p>
          <a:p>
            <a:pPr algn="r" rtl="1">
              <a:buFont typeface="Arial" panose="020B0604020202020204" pitchFamily="34" charset="0"/>
              <a:buChar char="•"/>
            </a:pPr>
            <a:r>
              <a:rPr lang="fa-IR" sz="2400" dirty="0" smtClean="0">
                <a:latin typeface="Microsoft Uighur" panose="02000000000000000000" pitchFamily="2" charset="-78"/>
                <a:cs typeface="Microsoft Uighur" panose="02000000000000000000" pitchFamily="2" charset="-78"/>
              </a:rPr>
              <a:t>بررسی تجزیه سهام</a:t>
            </a:r>
          </a:p>
          <a:p>
            <a:pPr algn="r" rtl="1">
              <a:buFont typeface="Arial" panose="020B0604020202020204" pitchFamily="34" charset="0"/>
              <a:buChar char="•"/>
            </a:pPr>
            <a:r>
              <a:rPr lang="fa-IR" sz="2400" dirty="0" smtClean="0">
                <a:latin typeface="Microsoft Uighur" panose="02000000000000000000" pitchFamily="2" charset="-78"/>
                <a:cs typeface="Microsoft Uighur" panose="02000000000000000000" pitchFamily="2" charset="-78"/>
              </a:rPr>
              <a:t>درآمدها</a:t>
            </a:r>
          </a:p>
          <a:p>
            <a:pPr algn="r" rtl="1">
              <a:buFont typeface="Arial" panose="020B0604020202020204" pitchFamily="34" charset="0"/>
              <a:buChar char="•"/>
            </a:pPr>
            <a:r>
              <a:rPr lang="fa-IR" sz="2400" dirty="0" smtClean="0">
                <a:latin typeface="Microsoft Uighur" panose="02000000000000000000" pitchFamily="2" charset="-78"/>
                <a:cs typeface="Microsoft Uighur" panose="02000000000000000000" pitchFamily="2" charset="-78"/>
              </a:rPr>
              <a:t>هزینه های سرمایه ای</a:t>
            </a:r>
          </a:p>
          <a:p>
            <a:pPr algn="r" rtl="1">
              <a:buFont typeface="Arial" panose="020B0604020202020204" pitchFamily="34" charset="0"/>
              <a:buChar char="•"/>
            </a:pPr>
            <a:r>
              <a:rPr lang="fa-IR" sz="2400" dirty="0" smtClean="0">
                <a:latin typeface="Microsoft Uighur" panose="02000000000000000000" pitchFamily="2" charset="-78"/>
                <a:cs typeface="Microsoft Uighur" panose="02000000000000000000" pitchFamily="2" charset="-78"/>
              </a:rPr>
              <a:t>تحریم ها</a:t>
            </a:r>
          </a:p>
          <a:p>
            <a:pPr algn="r" rtl="1">
              <a:buFont typeface="Arial" panose="020B0604020202020204" pitchFamily="34" charset="0"/>
              <a:buChar char="•"/>
            </a:pPr>
            <a:r>
              <a:rPr lang="fa-IR" sz="2400" dirty="0" smtClean="0">
                <a:latin typeface="Microsoft Uighur" panose="02000000000000000000" pitchFamily="2" charset="-78"/>
                <a:cs typeface="Microsoft Uighur" panose="02000000000000000000" pitchFamily="2" charset="-78"/>
              </a:rPr>
              <a:t>تملک ها</a:t>
            </a:r>
          </a:p>
          <a:p>
            <a:pPr algn="r" rtl="1"/>
            <a:r>
              <a:rPr lang="fa-IR" sz="2400" dirty="0" smtClean="0">
                <a:latin typeface="Microsoft Uighur" panose="02000000000000000000" pitchFamily="2" charset="-78"/>
                <a:cs typeface="Microsoft Uighur" panose="02000000000000000000" pitchFamily="2" charset="-78"/>
              </a:rPr>
              <a:t>نتایج بررسی های فوق نشان می دهند بطور متوسط قیمت سهام به سرعت و بطور کارامد با اطلاعات شرکت (نظیر تصمیمات مربوط به سرمایه گذاری،تغییر سود سهام ، تغییر در ساختار سرمایه و..) تطابق پیدا می کند.</a:t>
            </a:r>
            <a:endParaRPr lang="en-US" sz="24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294113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121</TotalTime>
  <Words>631</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Century Gothic</vt:lpstr>
      <vt:lpstr>Microsoft Uighur</vt:lpstr>
      <vt:lpstr>Tahoma</vt:lpstr>
      <vt:lpstr>Wingdings</vt:lpstr>
      <vt:lpstr>Wingdings 2</vt:lpstr>
      <vt:lpstr>Quotable</vt:lpstr>
      <vt:lpstr>بازار کارا</vt:lpstr>
      <vt:lpstr>بازار کارا چیست</vt:lpstr>
      <vt:lpstr>اطلاعات موثر بر سطوح قیمت </vt:lpstr>
      <vt:lpstr>اطلاعات ضعیف</vt:lpstr>
      <vt:lpstr>اطلاعات نیمه قوی</vt:lpstr>
      <vt:lpstr>اطلاعات قوی</vt:lpstr>
      <vt:lpstr>رویه جستجوی بهینه Optimal Search Procedure</vt:lpstr>
      <vt:lpstr>مدل قدم زنی تصادفی Random Walk Model</vt:lpstr>
      <vt:lpstr>بررسی عوامل مختلف بر قیمت سهام</vt:lpstr>
      <vt:lpstr>نابهنجاری ها Anomalies</vt:lpstr>
      <vt:lpstr>مالیه رفتاری vioral Finance</vt:lpstr>
      <vt:lpstr>عوامل غیر مالی موثر بر تصمیم سرمایه گذاران</vt:lpstr>
      <vt:lpstr>نقد نظریه بازار کارا</vt:lpstr>
      <vt:lpstr>باتشکر از توجه شما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بازار کارا</dc:title>
  <dc:creator>sa</dc:creator>
  <cp:lastModifiedBy>sa</cp:lastModifiedBy>
  <cp:revision>10</cp:revision>
  <dcterms:created xsi:type="dcterms:W3CDTF">2022-11-04T22:39:20Z</dcterms:created>
  <dcterms:modified xsi:type="dcterms:W3CDTF">2022-11-05T00:40:56Z</dcterms:modified>
</cp:coreProperties>
</file>