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0" r:id="rId1"/>
  </p:sldMasterIdLst>
  <p:sldIdLst>
    <p:sldId id="256" r:id="rId2"/>
    <p:sldId id="257" r:id="rId3"/>
    <p:sldId id="258" r:id="rId4"/>
    <p:sldId id="259" r:id="rId5"/>
    <p:sldId id="263" r:id="rId6"/>
    <p:sldId id="262" r:id="rId7"/>
    <p:sldId id="261" r:id="rId8"/>
    <p:sldId id="260" r:id="rId9"/>
    <p:sldId id="264" r:id="rId10"/>
    <p:sldId id="265" r:id="rId11"/>
    <p:sldId id="266" r:id="rId12"/>
    <p:sldId id="267" r:id="rId13"/>
    <p:sldId id="272" r:id="rId14"/>
    <p:sldId id="268" r:id="rId15"/>
    <p:sldId id="276" r:id="rId16"/>
    <p:sldId id="277" r:id="rId17"/>
    <p:sldId id="278" r:id="rId18"/>
    <p:sldId id="269" r:id="rId19"/>
    <p:sldId id="270" r:id="rId20"/>
    <p:sldId id="271" r:id="rId21"/>
    <p:sldId id="273" r:id="rId22"/>
    <p:sldId id="274" r:id="rId23"/>
    <p:sldId id="275"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22" clrIdx="0">
    <p:extLst>
      <p:ext uri="{19B8F6BF-5375-455C-9EA6-DF929625EA0E}">
        <p15:presenceInfo xmlns:p15="http://schemas.microsoft.com/office/powerpoint/2012/main" userId="56c47000f960ff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p:scale>
          <a:sx n="100" d="100"/>
          <a:sy n="100" d="100"/>
        </p:scale>
        <p:origin x="-686"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27T01:03:08.860" idx="1">
    <p:pos x="3652" y="1820"/>
    <p:text>استراتژی شرکت را بر دو رکن اصلی استوار کرد. رکن اول، تعریف سبد مورد نظر از شایستگی ها و برنامه ریزی برای توسعه آنها بود. 
رکن دیگر ترسیم مجموعه ای از فعالیت های توسعه محصول و بازار بود.</p:text>
    <p:extLst>
      <p:ext uri="{C676402C-5697-4E1C-873F-D02D1690AC5C}">
        <p15:threadingInfo xmlns:p15="http://schemas.microsoft.com/office/powerpoint/2012/main" timeZoneBias="-21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11-27T01:30:30.621" idx="21">
    <p:pos x="10" y="10"/>
    <p:text>در ریسک‌پذیری شرکتی، شرکت کانونی به‌عنوان یک صندوق سرمایه‌گذاری خطرپذیر عمل می‌کند و سهام شرکت‌های جوان مبتنی بر فناوری را به طور مستقیم یا با راه‌اندازی یک بازوی سرمایه‌گذاری مخاطره‌پذیر شرکتی مستقل می‌پذیرد.</p:text>
    <p:extLst>
      <p:ext uri="{C676402C-5697-4E1C-873F-D02D1690AC5C}">
        <p15:threadingInfo xmlns:p15="http://schemas.microsoft.com/office/powerpoint/2012/main" timeZoneBias="-21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11-27T01:30:53.906" idx="22">
    <p:pos x="10" y="10"/>
    <p:text>شرکت کانونی ممکن است از یک واحد سرمایه گذاری شرکتی برای مدیریت سهامی که در شرکت های فرعی خود دارد استفاده کند. در نهایت، شرکت کانونی ممکن است در شرکت هایی که در حال توسعه فناوری یا محصولاتی هستند که مکمل شایستگی اصلی شرکت هستند، سهم بگیرد. این استراتژی اخیر، سرمایه‌گذاری اکوسیستمی نامیده می‌شود و از این منطق پیروی می‌کند که با حمایت از رشد این شرکت‌ها، تقاضا برای محصولات شرکت کانونی افزایش می‌یابد.</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27T01:06:47.698" idx="2">
    <p:pos x="7080" y="1176"/>
    <p:text>به منظور مدیریت و توسعه سبد شایستگی های یک شرکت، اولین مسئله ای که باید حل شود مربوط به
طبقه بندی
و ارزیابی شایستگی ها
 هیچ قانون ثابتی در انجام این تمرین وجود ندارد و هر شرکتی احتمالاً روش خود را توسعه خواهد داد.</p:text>
    <p:extLst>
      <p:ext uri="{C676402C-5697-4E1C-873F-D02D1690AC5C}">
        <p15:threadingInfo xmlns:p15="http://schemas.microsoft.com/office/powerpoint/2012/main" timeZoneBias="-21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27T01:08:17.614" idx="3">
    <p:pos x="10" y="10"/>
    <p:text/>
    <p:extLst>
      <p:ext uri="{C676402C-5697-4E1C-873F-D02D1690AC5C}">
        <p15:threadingInfo xmlns:p15="http://schemas.microsoft.com/office/powerpoint/2012/main" timeZoneBias="-210"/>
      </p:ext>
    </p:extLst>
  </p:cm>
  <p:cm authorId="1" dt="2022-11-27T01:10:09.610" idx="5">
    <p:pos x="10" y="106"/>
    <p:text>شرکت می‌تواند فهرستی از شایستگی‌های مربوطه را تعریف کند و سپس فهرستی از مجموعه منابع مرتبط با هر یک را تهیه کند.
بنابراین یک شرکت ممکن است منابع انسانی خود را در نظر بگیرد و از تعداد کارکنانی استفاده کند که شایستگی یکسانی دارند.
 در مورد شایستگی هایی که نیاز به دارایی های سرمایه فشرده دارند، شرکت می تواند از دارایی های ثابت نیز استفاده کند (به عنوان مثال، ارزش دفتری تجهیزات آزمایشگاهی مرتبط با هر شایستگی).
 از طرف دیگر، در مورد صنایعی که مالکیت معنوی بسیار مرتبط است، شرکت می‌تواند شایستگی‌ها را با استفاده از طبقه‌بندی‌های ثبت اختراع فهرست کند و سپس با شمارش پتنت‌های خود، آن‌ها را اندازه‌گیری کند.</p:text>
    <p:extLst>
      <p:ext uri="{C676402C-5697-4E1C-873F-D02D1690AC5C}">
        <p15:threadingInfo xmlns:p15="http://schemas.microsoft.com/office/powerpoint/2012/main" timeZoneBias="-210">
          <p15:parentCm authorId="1"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11-27T01:14:47.008" idx="6">
    <p:pos x="822" y="1740"/>
    <p:text>بدیهی است که توسعه داخلی در این مورد توصیه می شود)</p:text>
    <p:extLst>
      <p:ext uri="{C676402C-5697-4E1C-873F-D02D1690AC5C}">
        <p15:threadingInfo xmlns:p15="http://schemas.microsoft.com/office/powerpoint/2012/main" timeZoneBias="-210"/>
      </p:ext>
    </p:extLst>
  </p:cm>
  <p:cm authorId="1" dt="2022-11-27T01:15:43.215" idx="7">
    <p:pos x="960" y="2628"/>
    <p:text>عقد قرارداد با تامین کنندگان عمومی به طور کلی منطقی خواهد بود، مگر اینکه تجزیه و تحلیل هزینه متفاوت باشد</p:text>
    <p:extLst>
      <p:ext uri="{C676402C-5697-4E1C-873F-D02D1690AC5C}">
        <p15:threadingInfo xmlns:p15="http://schemas.microsoft.com/office/powerpoint/2012/main" timeZoneBias="-21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11-27T01:17:50.322" idx="8">
    <p:pos x="10" y="10"/>
    <p:text>یک شرکت با هوش سازمانی بالا می‌تواند فرصت‌هایی را که از دانش تولید شده توسط فعالیت‌های تحقیق و توسعه به دست می‌آید به دست آورد، و بنابراین برای چنین شرکتی مناسب است که این نوع سرمایه‌گذاری را انجام دهد. در مقابل، یک شرکت با هوش سازمانی پایین قادر به استخراج ارزش از تحقیق و توسعه نخواهد بود و بنابراین باید از اختصاص منابع بیش از حد به آن اجتناب کند.</p:text>
    <p:extLst>
      <p:ext uri="{C676402C-5697-4E1C-873F-D02D1690AC5C}">
        <p15:threadingInfo xmlns:p15="http://schemas.microsoft.com/office/powerpoint/2012/main" timeZoneBias="-21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11-27T01:20:12.932" idx="9">
    <p:pos x="7212" y="1422"/>
    <p:text>تفاوت بین یک کارمند باهوش و با انگیزه بالا و یک کارمند متوسط ​​و ضعیف می تواند بسیار زیاد باشد و شرکت باید در نظر بگیرد که آیا پرسنل تحقیق و توسعه آن به اندازه حقوقشان ارزش ارائه می دهند یا خیر.</p:text>
    <p:extLst>
      <p:ext uri="{C676402C-5697-4E1C-873F-D02D1690AC5C}">
        <p15:threadingInfo xmlns:p15="http://schemas.microsoft.com/office/powerpoint/2012/main" timeZoneBias="-21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11-27T01:21:46.383" idx="10">
    <p:pos x="6708" y="1410"/>
    <p:text>در سرمایه گذاری شرکتی، شرکت کانونی به‌عنوان یک صندوق سرمایه‌گذاری خطرپذیر عمل می‌کند و سهام شرکت‌های جوان مبتنی بر فناوری را به طور مستقیم یا با راه‌اندازی یک بازوی سرمایه‌گذاری مخاطره‌پذیر شرکتی مستقل می‌پذیرد.</p:text>
    <p:extLst>
      <p:ext uri="{C676402C-5697-4E1C-873F-D02D1690AC5C}">
        <p15:threadingInfo xmlns:p15="http://schemas.microsoft.com/office/powerpoint/2012/main" timeZoneBias="-210"/>
      </p:ext>
    </p:extLst>
  </p:cm>
  <p:cm authorId="1" dt="2022-11-27T01:24:27.149" idx="12">
    <p:pos x="10" y="10"/>
    <p:text>سرمایه گذاری خطرپذیر شرکتی به روشی از سرمایه گذاری گفته می‌شود که در آن شرکت‌های بزرگ مستقیما بر روی استارتاپ ها و کسب و کارهای نوپا سرمایه‌گذاری می‌کنند.
در قبال این سرمایه‌گذاری بخشی از سهام استارتاپ به شرکت سرمایه‌گذار منتقل می‌گردد و معمولا استارتاپ علاوه بر بهره‌مندی از سرمایه‌ی تزریق شده از حمایت‌های سرمایه‌گذار بهره‌مند می‌شود. این حمایت‌ها می‌تواند شامل مواردی نظیر استفاده از تخصص شرکت در مسائل فنی، مشاوره در تصمیم‌گیری و اشتراک‌گذاری بازار باشد</p:text>
    <p:extLst>
      <p:ext uri="{C676402C-5697-4E1C-873F-D02D1690AC5C}">
        <p15:threadingInfo xmlns:p15="http://schemas.microsoft.com/office/powerpoint/2012/main" timeZoneBias="-21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11-27T01:24:21.735" idx="11">
    <p:pos x="7044" y="3138"/>
    <p:text/>
    <p:extLst>
      <p:ext uri="{C676402C-5697-4E1C-873F-D02D1690AC5C}">
        <p15:threadingInfo xmlns:p15="http://schemas.microsoft.com/office/powerpoint/2012/main" timeZoneBias="-210"/>
      </p:ext>
    </p:extLst>
  </p:cm>
  <p:cm authorId="1" dt="2022-11-27T01:25:36.551" idx="13">
    <p:pos x="7044" y="3234"/>
    <p:text>اگر V + EV - D &lt; 0 باشد، شرکت تصمیم خواهد گرفت که از توسعه حمایت نکند، در حالی که اگر V &lt;0 باشد، محقق سرمایه گذاری را شروع نخواهد کرد. همانطور که در شکل 8.4 نشان داده شده است، ترکیب این دو قانون تصمیم گیری منجر به سه نتیجه ممکن می شود.
اگر V &gt; 0 و EV &gt; D، پروژه توسط شرکت پشتیبانی می شود، در حالی که، اگر EV &lt; D، به صورت خارجی توسعه می یابد.
اگر V &lt; 0 و V + EV - D &gt; 0 توسط شرکت پشتیبانی می شود در حالی که، اگر V + EV - D &lt;0، توسط هر دو طرف رها می شود.</p:text>
    <p:extLst>
      <p:ext uri="{C676402C-5697-4E1C-873F-D02D1690AC5C}">
        <p15:threadingInfo xmlns:p15="http://schemas.microsoft.com/office/powerpoint/2012/main" timeZoneBias="-210">
          <p15:parentCm authorId="1" idx="11"/>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11-27T01:27:33.003" idx="14">
    <p:pos x="3452" y="676"/>
    <p:text>استخدام نیروی انسانی</p:text>
    <p:extLst>
      <p:ext uri="{C676402C-5697-4E1C-873F-D02D1690AC5C}">
        <p15:threadingInfo xmlns:p15="http://schemas.microsoft.com/office/powerpoint/2012/main" timeZoneBias="-210"/>
      </p:ext>
    </p:extLst>
  </p:cm>
  <p:cm authorId="1" dt="2022-11-27T01:27:57.276" idx="15">
    <p:pos x="4172" y="785"/>
    <p:text>سرمایه گذاری شرکتی</p:text>
    <p:extLst>
      <p:ext uri="{C676402C-5697-4E1C-873F-D02D1690AC5C}">
        <p15:threadingInfo xmlns:p15="http://schemas.microsoft.com/office/powerpoint/2012/main" timeZoneBias="-210"/>
      </p:ext>
    </p:extLst>
  </p:cm>
  <p:cm authorId="1" dt="2022-11-27T01:28:22.361" idx="16">
    <p:pos x="4582" y="1309"/>
    <p:text>اتحادهای مبتنی بر سهام و سرمایه گذاری های مشترک</p:text>
    <p:extLst>
      <p:ext uri="{C676402C-5697-4E1C-873F-D02D1690AC5C}">
        <p15:threadingInfo xmlns:p15="http://schemas.microsoft.com/office/powerpoint/2012/main" timeZoneBias="-210"/>
      </p:ext>
    </p:extLst>
  </p:cm>
  <p:cm authorId="1" dt="2022-11-27T01:28:35.738" idx="17">
    <p:pos x="4207" y="2160"/>
    <p:text>توسعه مشترک</p:text>
    <p:extLst>
      <p:ext uri="{C676402C-5697-4E1C-873F-D02D1690AC5C}">
        <p15:threadingInfo xmlns:p15="http://schemas.microsoft.com/office/powerpoint/2012/main" timeZoneBias="-210"/>
      </p:ext>
    </p:extLst>
  </p:cm>
  <p:cm authorId="1" dt="2022-11-27T01:28:44.132" idx="18">
    <p:pos x="3447" y="2186"/>
    <p:text>نوآوری باز</p:text>
    <p:extLst>
      <p:ext uri="{C676402C-5697-4E1C-873F-D02D1690AC5C}">
        <p15:threadingInfo xmlns:p15="http://schemas.microsoft.com/office/powerpoint/2012/main" timeZoneBias="-210"/>
      </p:ext>
    </p:extLst>
  </p:cm>
  <p:cm authorId="1" dt="2022-11-27T01:29:12.371" idx="19">
    <p:pos x="3037" y="1519"/>
    <p:text>برون سپاری کامل</p:text>
    <p:extLst>
      <p:ext uri="{C676402C-5697-4E1C-873F-D02D1690AC5C}">
        <p15:threadingInfo xmlns:p15="http://schemas.microsoft.com/office/powerpoint/2012/main" timeZoneBias="-210"/>
      </p:ext>
    </p:extLst>
  </p:cm>
  <p:cm authorId="1" dt="2022-11-27T01:29:29.571" idx="20">
    <p:pos x="3770" y="1462"/>
    <p:text>اتحادهای استراتژیک غیر برابری</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F776E-07D8-45A0-86A2-73C82F69F4E9}"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C22C8FA6-D7D4-4E16-A648-2A5A135D19CD}">
      <dgm:prSet phldrT="[Text]"/>
      <dgm:spPr>
        <a:solidFill>
          <a:schemeClr val="accent1">
            <a:lumMod val="60000"/>
            <a:lumOff val="40000"/>
          </a:schemeClr>
        </a:solidFill>
      </dgm:spPr>
      <dgm:t>
        <a:bodyPr/>
        <a:lstStyle/>
        <a:p>
          <a:r>
            <a:rPr lang="en-US" dirty="0" smtClean="0"/>
            <a:t>Corporate Venturing</a:t>
          </a:r>
          <a:endParaRPr lang="en-US" dirty="0"/>
        </a:p>
      </dgm:t>
    </dgm:pt>
    <dgm:pt modelId="{90FB38BD-11C2-4987-AE84-1A8716FCCCB3}" type="parTrans" cxnId="{4FCC363C-7E08-42EA-B35A-1377F58DD6EC}">
      <dgm:prSet/>
      <dgm:spPr/>
      <dgm:t>
        <a:bodyPr/>
        <a:lstStyle/>
        <a:p>
          <a:endParaRPr lang="en-US"/>
        </a:p>
      </dgm:t>
    </dgm:pt>
    <dgm:pt modelId="{3DF5DB5A-268C-4738-A1AA-FD37D2B7F15B}" type="sibTrans" cxnId="{4FCC363C-7E08-42EA-B35A-1377F58DD6EC}">
      <dgm:prSet/>
      <dgm:spPr/>
      <dgm:t>
        <a:bodyPr/>
        <a:lstStyle/>
        <a:p>
          <a:r>
            <a:rPr lang="en-US" dirty="0" smtClean="0"/>
            <a:t>Hiring Human Resources</a:t>
          </a:r>
          <a:endParaRPr lang="en-US" dirty="0"/>
        </a:p>
      </dgm:t>
    </dgm:pt>
    <dgm:pt modelId="{DAA931D1-F47A-4DAE-B6C3-9140C2E2E088}">
      <dgm:prSet phldrT="[Text]"/>
      <dgm:spPr>
        <a:solidFill>
          <a:schemeClr val="accent4">
            <a:lumMod val="60000"/>
            <a:lumOff val="40000"/>
          </a:schemeClr>
        </a:solidFill>
        <a:ln>
          <a:solidFill>
            <a:schemeClr val="bg1"/>
          </a:solidFill>
        </a:ln>
      </dgm:spPr>
      <dgm:t>
        <a:bodyPr/>
        <a:lstStyle/>
        <a:p>
          <a:r>
            <a:rPr lang="en-US" dirty="0" smtClean="0"/>
            <a:t>Non-equity Strategic Alliances</a:t>
          </a:r>
          <a:endParaRPr lang="en-US" dirty="0"/>
        </a:p>
      </dgm:t>
    </dgm:pt>
    <dgm:pt modelId="{4F870526-72C8-450E-9532-BEB46A570F40}" type="parTrans" cxnId="{A5D4E816-5870-4501-B8A2-8BB40C8A9E5D}">
      <dgm:prSet/>
      <dgm:spPr/>
      <dgm:t>
        <a:bodyPr/>
        <a:lstStyle/>
        <a:p>
          <a:endParaRPr lang="en-US"/>
        </a:p>
      </dgm:t>
    </dgm:pt>
    <dgm:pt modelId="{DDBA60DC-018C-47AC-8E6A-4165325BC71B}" type="sibTrans" cxnId="{A5D4E816-5870-4501-B8A2-8BB40C8A9E5D}">
      <dgm:prSet/>
      <dgm:spPr/>
      <dgm:t>
        <a:bodyPr/>
        <a:lstStyle/>
        <a:p>
          <a:r>
            <a:rPr lang="en-US" dirty="0" smtClean="0"/>
            <a:t>Equity-Based Alliances and Joint Ventures</a:t>
          </a:r>
          <a:endParaRPr lang="en-US" dirty="0"/>
        </a:p>
      </dgm:t>
    </dgm:pt>
    <dgm:pt modelId="{4127E07F-9830-46A7-B819-2983DF9D2B7A}">
      <dgm:prSet phldrT="[Text]"/>
      <dgm:spPr/>
      <dgm:t>
        <a:bodyPr/>
        <a:lstStyle/>
        <a:p>
          <a:r>
            <a:rPr lang="en-US" dirty="0" smtClean="0"/>
            <a:t>Co-development</a:t>
          </a:r>
        </a:p>
        <a:p>
          <a:endParaRPr lang="en-US" dirty="0"/>
        </a:p>
      </dgm:t>
    </dgm:pt>
    <dgm:pt modelId="{3D7C7601-0707-41F7-8B39-7F1BD3DE5747}" type="parTrans" cxnId="{1128B3F2-E5BD-4231-8ECA-25E69C563FF8}">
      <dgm:prSet/>
      <dgm:spPr/>
      <dgm:t>
        <a:bodyPr/>
        <a:lstStyle/>
        <a:p>
          <a:endParaRPr lang="en-US"/>
        </a:p>
      </dgm:t>
    </dgm:pt>
    <dgm:pt modelId="{7620FACB-ADFE-4986-AF98-35494EC6CC5C}" type="sibTrans" cxnId="{1128B3F2-E5BD-4231-8ECA-25E69C563FF8}">
      <dgm:prSet/>
      <dgm:spPr/>
      <dgm:t>
        <a:bodyPr/>
        <a:lstStyle/>
        <a:p>
          <a:r>
            <a:rPr lang="en-US" dirty="0" smtClean="0"/>
            <a:t>Open Innovation</a:t>
          </a:r>
          <a:endParaRPr lang="en-US" dirty="0"/>
        </a:p>
      </dgm:t>
    </dgm:pt>
    <dgm:pt modelId="{921095E0-4B60-4034-BC80-DB29994FC4A6}">
      <dgm:prSet/>
      <dgm:spPr>
        <a:noFill/>
      </dgm:spPr>
      <dgm:t>
        <a:bodyPr/>
        <a:lstStyle/>
        <a:p>
          <a:endParaRPr lang="en-US"/>
        </a:p>
      </dgm:t>
    </dgm:pt>
    <dgm:pt modelId="{041C3982-23C4-4FC3-A1A4-B47E6B7C4FB2}" type="parTrans" cxnId="{120228AA-E8F3-4200-8F5C-3F7A67376F02}">
      <dgm:prSet/>
      <dgm:spPr/>
      <dgm:t>
        <a:bodyPr/>
        <a:lstStyle/>
        <a:p>
          <a:endParaRPr lang="en-US"/>
        </a:p>
      </dgm:t>
    </dgm:pt>
    <dgm:pt modelId="{49DF0E52-9DE3-4832-AD3D-B718067F390A}" type="sibTrans" cxnId="{120228AA-E8F3-4200-8F5C-3F7A67376F02}">
      <dgm:prSet/>
      <dgm:spPr/>
      <dgm:t>
        <a:bodyPr/>
        <a:lstStyle/>
        <a:p>
          <a:r>
            <a:rPr lang="en-US" dirty="0" smtClean="0"/>
            <a:t>Complete Outsourcing</a:t>
          </a:r>
          <a:endParaRPr lang="en-US" dirty="0"/>
        </a:p>
      </dgm:t>
    </dgm:pt>
    <dgm:pt modelId="{048BEB9B-768B-4982-9B51-4EA7B4F6B9C5}" type="pres">
      <dgm:prSet presAssocID="{E0AF776E-07D8-45A0-86A2-73C82F69F4E9}" presName="Name0" presStyleCnt="0">
        <dgm:presLayoutVars>
          <dgm:chMax/>
          <dgm:chPref/>
          <dgm:dir/>
          <dgm:animLvl val="lvl"/>
        </dgm:presLayoutVars>
      </dgm:prSet>
      <dgm:spPr/>
      <dgm:t>
        <a:bodyPr/>
        <a:lstStyle/>
        <a:p>
          <a:endParaRPr lang="en-US"/>
        </a:p>
      </dgm:t>
    </dgm:pt>
    <dgm:pt modelId="{94196928-F105-4A32-A8ED-17A3E3245B75}" type="pres">
      <dgm:prSet presAssocID="{C22C8FA6-D7D4-4E16-A648-2A5A135D19CD}" presName="composite" presStyleCnt="0"/>
      <dgm:spPr/>
    </dgm:pt>
    <dgm:pt modelId="{CF2DED67-F153-4ABD-B990-665694222664}" type="pres">
      <dgm:prSet presAssocID="{C22C8FA6-D7D4-4E16-A648-2A5A135D19CD}" presName="Parent1" presStyleLbl="node1" presStyleIdx="0" presStyleCnt="8" custLinFactNeighborX="2704" custLinFactNeighborY="-588">
        <dgm:presLayoutVars>
          <dgm:chMax val="1"/>
          <dgm:chPref val="1"/>
          <dgm:bulletEnabled val="1"/>
        </dgm:presLayoutVars>
      </dgm:prSet>
      <dgm:spPr/>
      <dgm:t>
        <a:bodyPr/>
        <a:lstStyle/>
        <a:p>
          <a:endParaRPr lang="en-US"/>
        </a:p>
      </dgm:t>
    </dgm:pt>
    <dgm:pt modelId="{8C852FBE-62BD-438D-AA77-91B6CD5ACB7A}" type="pres">
      <dgm:prSet presAssocID="{C22C8FA6-D7D4-4E16-A648-2A5A135D19CD}" presName="Childtext1" presStyleLbl="revTx" presStyleIdx="0" presStyleCnt="4">
        <dgm:presLayoutVars>
          <dgm:chMax val="0"/>
          <dgm:chPref val="0"/>
          <dgm:bulletEnabled val="1"/>
        </dgm:presLayoutVars>
      </dgm:prSet>
      <dgm:spPr/>
      <dgm:t>
        <a:bodyPr/>
        <a:lstStyle/>
        <a:p>
          <a:endParaRPr lang="en-US"/>
        </a:p>
      </dgm:t>
    </dgm:pt>
    <dgm:pt modelId="{CF6A4F34-3EB5-4B36-B899-21CD18B77A16}" type="pres">
      <dgm:prSet presAssocID="{C22C8FA6-D7D4-4E16-A648-2A5A135D19CD}" presName="BalanceSpacing" presStyleCnt="0"/>
      <dgm:spPr/>
    </dgm:pt>
    <dgm:pt modelId="{75511474-AAFF-4423-B30C-ABDE03AE3C3E}" type="pres">
      <dgm:prSet presAssocID="{C22C8FA6-D7D4-4E16-A648-2A5A135D19CD}" presName="BalanceSpacing1" presStyleCnt="0"/>
      <dgm:spPr/>
    </dgm:pt>
    <dgm:pt modelId="{FC535012-7A5A-4CFA-891F-801BB1D1589A}" type="pres">
      <dgm:prSet presAssocID="{3DF5DB5A-268C-4738-A1AA-FD37D2B7F15B}" presName="Accent1Text" presStyleLbl="node1" presStyleIdx="1" presStyleCnt="8"/>
      <dgm:spPr/>
      <dgm:t>
        <a:bodyPr/>
        <a:lstStyle/>
        <a:p>
          <a:endParaRPr lang="en-US"/>
        </a:p>
      </dgm:t>
    </dgm:pt>
    <dgm:pt modelId="{E1F642C6-7C5B-423A-8D9D-4AA961217930}" type="pres">
      <dgm:prSet presAssocID="{3DF5DB5A-268C-4738-A1AA-FD37D2B7F15B}" presName="spaceBetweenRectangles" presStyleCnt="0"/>
      <dgm:spPr/>
    </dgm:pt>
    <dgm:pt modelId="{9C0EA69C-6993-4F9B-B577-DB9D9E6A4687}" type="pres">
      <dgm:prSet presAssocID="{DAA931D1-F47A-4DAE-B6C3-9140C2E2E088}" presName="composite" presStyleCnt="0"/>
      <dgm:spPr/>
    </dgm:pt>
    <dgm:pt modelId="{6E48E5E9-B2CA-46C2-97B4-409BAED58BFC}" type="pres">
      <dgm:prSet presAssocID="{DAA931D1-F47A-4DAE-B6C3-9140C2E2E088}" presName="Parent1" presStyleLbl="node1" presStyleIdx="2" presStyleCnt="8">
        <dgm:presLayoutVars>
          <dgm:chMax val="1"/>
          <dgm:chPref val="1"/>
          <dgm:bulletEnabled val="1"/>
        </dgm:presLayoutVars>
      </dgm:prSet>
      <dgm:spPr/>
      <dgm:t>
        <a:bodyPr/>
        <a:lstStyle/>
        <a:p>
          <a:endParaRPr lang="en-US"/>
        </a:p>
      </dgm:t>
    </dgm:pt>
    <dgm:pt modelId="{98441F17-8FBD-4B83-B766-C5038D1E9553}" type="pres">
      <dgm:prSet presAssocID="{DAA931D1-F47A-4DAE-B6C3-9140C2E2E088}" presName="Childtext1" presStyleLbl="revTx" presStyleIdx="1" presStyleCnt="4">
        <dgm:presLayoutVars>
          <dgm:chMax val="0"/>
          <dgm:chPref val="0"/>
          <dgm:bulletEnabled val="1"/>
        </dgm:presLayoutVars>
      </dgm:prSet>
      <dgm:spPr>
        <a:noFill/>
      </dgm:spPr>
      <dgm:t>
        <a:bodyPr/>
        <a:lstStyle/>
        <a:p>
          <a:endParaRPr lang="en-US"/>
        </a:p>
      </dgm:t>
    </dgm:pt>
    <dgm:pt modelId="{1EA3A2FD-5F11-4BA4-A44B-1FFA886ACD48}" type="pres">
      <dgm:prSet presAssocID="{DAA931D1-F47A-4DAE-B6C3-9140C2E2E088}" presName="BalanceSpacing" presStyleCnt="0"/>
      <dgm:spPr/>
    </dgm:pt>
    <dgm:pt modelId="{8C0B1F6D-91AA-46A7-A45A-414DAA66DE3C}" type="pres">
      <dgm:prSet presAssocID="{DAA931D1-F47A-4DAE-B6C3-9140C2E2E088}" presName="BalanceSpacing1" presStyleCnt="0"/>
      <dgm:spPr/>
    </dgm:pt>
    <dgm:pt modelId="{021BD687-711C-4E7E-9503-11450CBD14E9}" type="pres">
      <dgm:prSet presAssocID="{DDBA60DC-018C-47AC-8E6A-4165325BC71B}" presName="Accent1Text" presStyleLbl="node1" presStyleIdx="3" presStyleCnt="8"/>
      <dgm:spPr/>
      <dgm:t>
        <a:bodyPr/>
        <a:lstStyle/>
        <a:p>
          <a:endParaRPr lang="en-US"/>
        </a:p>
      </dgm:t>
    </dgm:pt>
    <dgm:pt modelId="{FC5C9E09-0FA0-492B-BD57-2D3A25F53CFA}" type="pres">
      <dgm:prSet presAssocID="{DDBA60DC-018C-47AC-8E6A-4165325BC71B}" presName="spaceBetweenRectangles" presStyleCnt="0"/>
      <dgm:spPr/>
    </dgm:pt>
    <dgm:pt modelId="{12264A51-3164-49E3-842A-F33A0FCD899F}" type="pres">
      <dgm:prSet presAssocID="{4127E07F-9830-46A7-B819-2983DF9D2B7A}" presName="composite" presStyleCnt="0"/>
      <dgm:spPr/>
    </dgm:pt>
    <dgm:pt modelId="{3954D4BE-6E51-49FB-A94E-35AA35020CF3}" type="pres">
      <dgm:prSet presAssocID="{4127E07F-9830-46A7-B819-2983DF9D2B7A}" presName="Parent1" presStyleLbl="node1" presStyleIdx="4" presStyleCnt="8">
        <dgm:presLayoutVars>
          <dgm:chMax val="1"/>
          <dgm:chPref val="1"/>
          <dgm:bulletEnabled val="1"/>
        </dgm:presLayoutVars>
      </dgm:prSet>
      <dgm:spPr/>
      <dgm:t>
        <a:bodyPr/>
        <a:lstStyle/>
        <a:p>
          <a:endParaRPr lang="en-US"/>
        </a:p>
      </dgm:t>
    </dgm:pt>
    <dgm:pt modelId="{AC235FAA-08A2-466A-A90C-F385A39CA431}" type="pres">
      <dgm:prSet presAssocID="{4127E07F-9830-46A7-B819-2983DF9D2B7A}" presName="Childtext1" presStyleLbl="revTx" presStyleIdx="2" presStyleCnt="4">
        <dgm:presLayoutVars>
          <dgm:chMax val="0"/>
          <dgm:chPref val="0"/>
          <dgm:bulletEnabled val="1"/>
        </dgm:presLayoutVars>
      </dgm:prSet>
      <dgm:spPr/>
      <dgm:t>
        <a:bodyPr/>
        <a:lstStyle/>
        <a:p>
          <a:endParaRPr lang="en-US"/>
        </a:p>
      </dgm:t>
    </dgm:pt>
    <dgm:pt modelId="{4E126666-A153-48B2-87C6-2573D232584C}" type="pres">
      <dgm:prSet presAssocID="{4127E07F-9830-46A7-B819-2983DF9D2B7A}" presName="BalanceSpacing" presStyleCnt="0"/>
      <dgm:spPr/>
    </dgm:pt>
    <dgm:pt modelId="{08C02C18-4EF3-4A0D-89CD-C235C1957EE1}" type="pres">
      <dgm:prSet presAssocID="{4127E07F-9830-46A7-B819-2983DF9D2B7A}" presName="BalanceSpacing1" presStyleCnt="0"/>
      <dgm:spPr/>
    </dgm:pt>
    <dgm:pt modelId="{B6ED7B47-6890-4B0E-936D-298923EC55C9}" type="pres">
      <dgm:prSet presAssocID="{7620FACB-ADFE-4986-AF98-35494EC6CC5C}" presName="Accent1Text" presStyleLbl="node1" presStyleIdx="5" presStyleCnt="8"/>
      <dgm:spPr/>
      <dgm:t>
        <a:bodyPr/>
        <a:lstStyle/>
        <a:p>
          <a:endParaRPr lang="en-US"/>
        </a:p>
      </dgm:t>
    </dgm:pt>
    <dgm:pt modelId="{0262A6C9-7AB2-4FB0-B418-CD85B7CEACFA}" type="pres">
      <dgm:prSet presAssocID="{7620FACB-ADFE-4986-AF98-35494EC6CC5C}" presName="spaceBetweenRectangles" presStyleCnt="0"/>
      <dgm:spPr/>
    </dgm:pt>
    <dgm:pt modelId="{C6748581-916F-4DF0-9B6F-A8098CEA66C2}" type="pres">
      <dgm:prSet presAssocID="{921095E0-4B60-4034-BC80-DB29994FC4A6}" presName="composite" presStyleCnt="0"/>
      <dgm:spPr/>
    </dgm:pt>
    <dgm:pt modelId="{D94E3BCA-461F-48FB-8672-0FD08CCDB022}" type="pres">
      <dgm:prSet presAssocID="{921095E0-4B60-4034-BC80-DB29994FC4A6}" presName="Parent1" presStyleLbl="node1" presStyleIdx="6" presStyleCnt="8">
        <dgm:presLayoutVars>
          <dgm:chMax val="1"/>
          <dgm:chPref val="1"/>
          <dgm:bulletEnabled val="1"/>
        </dgm:presLayoutVars>
      </dgm:prSet>
      <dgm:spPr/>
      <dgm:t>
        <a:bodyPr/>
        <a:lstStyle/>
        <a:p>
          <a:endParaRPr lang="en-US"/>
        </a:p>
      </dgm:t>
    </dgm:pt>
    <dgm:pt modelId="{1A33152E-0D69-44A7-B37B-A12EDB16D23D}" type="pres">
      <dgm:prSet presAssocID="{921095E0-4B60-4034-BC80-DB29994FC4A6}" presName="Childtext1" presStyleLbl="revTx" presStyleIdx="3" presStyleCnt="4">
        <dgm:presLayoutVars>
          <dgm:chMax val="0"/>
          <dgm:chPref val="0"/>
          <dgm:bulletEnabled val="1"/>
        </dgm:presLayoutVars>
      </dgm:prSet>
      <dgm:spPr/>
    </dgm:pt>
    <dgm:pt modelId="{6CCBF5DD-6AC2-4587-A37F-2EDC2E84E2FD}" type="pres">
      <dgm:prSet presAssocID="{921095E0-4B60-4034-BC80-DB29994FC4A6}" presName="BalanceSpacing" presStyleCnt="0"/>
      <dgm:spPr/>
    </dgm:pt>
    <dgm:pt modelId="{AC75AC64-D04C-47CC-814C-876D6F290035}" type="pres">
      <dgm:prSet presAssocID="{921095E0-4B60-4034-BC80-DB29994FC4A6}" presName="BalanceSpacing1" presStyleCnt="0"/>
      <dgm:spPr/>
    </dgm:pt>
    <dgm:pt modelId="{313AB43F-58FD-4794-ADDE-719C0372076C}" type="pres">
      <dgm:prSet presAssocID="{49DF0E52-9DE3-4832-AD3D-B718067F390A}" presName="Accent1Text" presStyleLbl="node1" presStyleIdx="7" presStyleCnt="8" custLinFactX="-100000" custLinFactY="-65843" custLinFactNeighborX="-116159" custLinFactNeighborY="-100000"/>
      <dgm:spPr/>
      <dgm:t>
        <a:bodyPr/>
        <a:lstStyle/>
        <a:p>
          <a:endParaRPr lang="en-US"/>
        </a:p>
      </dgm:t>
    </dgm:pt>
  </dgm:ptLst>
  <dgm:cxnLst>
    <dgm:cxn modelId="{A41A2427-A8B7-4E82-A0FE-53A797CEB081}" type="presOf" srcId="{DAA931D1-F47A-4DAE-B6C3-9140C2E2E088}" destId="{6E48E5E9-B2CA-46C2-97B4-409BAED58BFC}" srcOrd="0" destOrd="0" presId="urn:microsoft.com/office/officeart/2008/layout/AlternatingHexagons"/>
    <dgm:cxn modelId="{4FCC363C-7E08-42EA-B35A-1377F58DD6EC}" srcId="{E0AF776E-07D8-45A0-86A2-73C82F69F4E9}" destId="{C22C8FA6-D7D4-4E16-A648-2A5A135D19CD}" srcOrd="0" destOrd="0" parTransId="{90FB38BD-11C2-4987-AE84-1A8716FCCCB3}" sibTransId="{3DF5DB5A-268C-4738-A1AA-FD37D2B7F15B}"/>
    <dgm:cxn modelId="{FD4606DE-9729-4BF5-B5AF-E7A216907778}" type="presOf" srcId="{DDBA60DC-018C-47AC-8E6A-4165325BC71B}" destId="{021BD687-711C-4E7E-9503-11450CBD14E9}" srcOrd="0" destOrd="0" presId="urn:microsoft.com/office/officeart/2008/layout/AlternatingHexagons"/>
    <dgm:cxn modelId="{AF443EC0-17F1-4E40-B840-F20FA6EE714D}" type="presOf" srcId="{921095E0-4B60-4034-BC80-DB29994FC4A6}" destId="{D94E3BCA-461F-48FB-8672-0FD08CCDB022}" srcOrd="0" destOrd="0" presId="urn:microsoft.com/office/officeart/2008/layout/AlternatingHexagons"/>
    <dgm:cxn modelId="{CD6AF603-F214-422D-BCAE-E7E3C2D26BD1}" type="presOf" srcId="{7620FACB-ADFE-4986-AF98-35494EC6CC5C}" destId="{B6ED7B47-6890-4B0E-936D-298923EC55C9}" srcOrd="0" destOrd="0" presId="urn:microsoft.com/office/officeart/2008/layout/AlternatingHexagons"/>
    <dgm:cxn modelId="{07DFEA7D-8E2A-4283-AEC2-E00C36229218}" type="presOf" srcId="{49DF0E52-9DE3-4832-AD3D-B718067F390A}" destId="{313AB43F-58FD-4794-ADDE-719C0372076C}" srcOrd="0" destOrd="0" presId="urn:microsoft.com/office/officeart/2008/layout/AlternatingHexagons"/>
    <dgm:cxn modelId="{0C523C86-5266-458B-BD0A-B711E55BDC7F}" type="presOf" srcId="{C22C8FA6-D7D4-4E16-A648-2A5A135D19CD}" destId="{CF2DED67-F153-4ABD-B990-665694222664}" srcOrd="0" destOrd="0" presId="urn:microsoft.com/office/officeart/2008/layout/AlternatingHexagons"/>
    <dgm:cxn modelId="{A5D4E816-5870-4501-B8A2-8BB40C8A9E5D}" srcId="{E0AF776E-07D8-45A0-86A2-73C82F69F4E9}" destId="{DAA931D1-F47A-4DAE-B6C3-9140C2E2E088}" srcOrd="1" destOrd="0" parTransId="{4F870526-72C8-450E-9532-BEB46A570F40}" sibTransId="{DDBA60DC-018C-47AC-8E6A-4165325BC71B}"/>
    <dgm:cxn modelId="{DB872F32-EC04-4482-B9B6-C32B73DB7309}" type="presOf" srcId="{4127E07F-9830-46A7-B819-2983DF9D2B7A}" destId="{3954D4BE-6E51-49FB-A94E-35AA35020CF3}" srcOrd="0" destOrd="0" presId="urn:microsoft.com/office/officeart/2008/layout/AlternatingHexagons"/>
    <dgm:cxn modelId="{1128B3F2-E5BD-4231-8ECA-25E69C563FF8}" srcId="{E0AF776E-07D8-45A0-86A2-73C82F69F4E9}" destId="{4127E07F-9830-46A7-B819-2983DF9D2B7A}" srcOrd="2" destOrd="0" parTransId="{3D7C7601-0707-41F7-8B39-7F1BD3DE5747}" sibTransId="{7620FACB-ADFE-4986-AF98-35494EC6CC5C}"/>
    <dgm:cxn modelId="{8621A6BF-FE73-4ECC-85BA-F82A82A7F5C9}" type="presOf" srcId="{3DF5DB5A-268C-4738-A1AA-FD37D2B7F15B}" destId="{FC535012-7A5A-4CFA-891F-801BB1D1589A}" srcOrd="0" destOrd="0" presId="urn:microsoft.com/office/officeart/2008/layout/AlternatingHexagons"/>
    <dgm:cxn modelId="{120228AA-E8F3-4200-8F5C-3F7A67376F02}" srcId="{E0AF776E-07D8-45A0-86A2-73C82F69F4E9}" destId="{921095E0-4B60-4034-BC80-DB29994FC4A6}" srcOrd="3" destOrd="0" parTransId="{041C3982-23C4-4FC3-A1A4-B47E6B7C4FB2}" sibTransId="{49DF0E52-9DE3-4832-AD3D-B718067F390A}"/>
    <dgm:cxn modelId="{AC4B7513-8722-4004-B3F2-F863DBCE860C}" type="presOf" srcId="{E0AF776E-07D8-45A0-86A2-73C82F69F4E9}" destId="{048BEB9B-768B-4982-9B51-4EA7B4F6B9C5}" srcOrd="0" destOrd="0" presId="urn:microsoft.com/office/officeart/2008/layout/AlternatingHexagons"/>
    <dgm:cxn modelId="{7CB92BA3-E133-4D92-8002-44D91267EBCF}" type="presParOf" srcId="{048BEB9B-768B-4982-9B51-4EA7B4F6B9C5}" destId="{94196928-F105-4A32-A8ED-17A3E3245B75}" srcOrd="0" destOrd="0" presId="urn:microsoft.com/office/officeart/2008/layout/AlternatingHexagons"/>
    <dgm:cxn modelId="{06D70C96-83CA-47DC-8C00-15D5C6CBD161}" type="presParOf" srcId="{94196928-F105-4A32-A8ED-17A3E3245B75}" destId="{CF2DED67-F153-4ABD-B990-665694222664}" srcOrd="0" destOrd="0" presId="urn:microsoft.com/office/officeart/2008/layout/AlternatingHexagons"/>
    <dgm:cxn modelId="{44D9DDCE-F211-42C0-8CC7-257CEC111321}" type="presParOf" srcId="{94196928-F105-4A32-A8ED-17A3E3245B75}" destId="{8C852FBE-62BD-438D-AA77-91B6CD5ACB7A}" srcOrd="1" destOrd="0" presId="urn:microsoft.com/office/officeart/2008/layout/AlternatingHexagons"/>
    <dgm:cxn modelId="{AAABC969-99A9-44C1-9C77-B95CD34FBCE5}" type="presParOf" srcId="{94196928-F105-4A32-A8ED-17A3E3245B75}" destId="{CF6A4F34-3EB5-4B36-B899-21CD18B77A16}" srcOrd="2" destOrd="0" presId="urn:microsoft.com/office/officeart/2008/layout/AlternatingHexagons"/>
    <dgm:cxn modelId="{E014BC57-FB79-459E-A1E6-CADED7F1EF24}" type="presParOf" srcId="{94196928-F105-4A32-A8ED-17A3E3245B75}" destId="{75511474-AAFF-4423-B30C-ABDE03AE3C3E}" srcOrd="3" destOrd="0" presId="urn:microsoft.com/office/officeart/2008/layout/AlternatingHexagons"/>
    <dgm:cxn modelId="{26077192-A202-4610-AD20-31E8EEA33BCA}" type="presParOf" srcId="{94196928-F105-4A32-A8ED-17A3E3245B75}" destId="{FC535012-7A5A-4CFA-891F-801BB1D1589A}" srcOrd="4" destOrd="0" presId="urn:microsoft.com/office/officeart/2008/layout/AlternatingHexagons"/>
    <dgm:cxn modelId="{995C9E7B-3AA8-40D8-A274-1B38070AF9FF}" type="presParOf" srcId="{048BEB9B-768B-4982-9B51-4EA7B4F6B9C5}" destId="{E1F642C6-7C5B-423A-8D9D-4AA961217930}" srcOrd="1" destOrd="0" presId="urn:microsoft.com/office/officeart/2008/layout/AlternatingHexagons"/>
    <dgm:cxn modelId="{53ABCE00-E562-43AB-8B7D-9A93269A19DF}" type="presParOf" srcId="{048BEB9B-768B-4982-9B51-4EA7B4F6B9C5}" destId="{9C0EA69C-6993-4F9B-B577-DB9D9E6A4687}" srcOrd="2" destOrd="0" presId="urn:microsoft.com/office/officeart/2008/layout/AlternatingHexagons"/>
    <dgm:cxn modelId="{9DBCA5FB-D1EF-4B48-8BEF-00AF2BCA86FF}" type="presParOf" srcId="{9C0EA69C-6993-4F9B-B577-DB9D9E6A4687}" destId="{6E48E5E9-B2CA-46C2-97B4-409BAED58BFC}" srcOrd="0" destOrd="0" presId="urn:microsoft.com/office/officeart/2008/layout/AlternatingHexagons"/>
    <dgm:cxn modelId="{AC1FA8CC-61B8-44A9-8C6B-9B7DDB0E50B5}" type="presParOf" srcId="{9C0EA69C-6993-4F9B-B577-DB9D9E6A4687}" destId="{98441F17-8FBD-4B83-B766-C5038D1E9553}" srcOrd="1" destOrd="0" presId="urn:microsoft.com/office/officeart/2008/layout/AlternatingHexagons"/>
    <dgm:cxn modelId="{312CA410-E736-44C8-A1F0-6D7B6D419074}" type="presParOf" srcId="{9C0EA69C-6993-4F9B-B577-DB9D9E6A4687}" destId="{1EA3A2FD-5F11-4BA4-A44B-1FFA886ACD48}" srcOrd="2" destOrd="0" presId="urn:microsoft.com/office/officeart/2008/layout/AlternatingHexagons"/>
    <dgm:cxn modelId="{27BAC3FD-9E6E-449D-8CC3-8649C3C9C0E5}" type="presParOf" srcId="{9C0EA69C-6993-4F9B-B577-DB9D9E6A4687}" destId="{8C0B1F6D-91AA-46A7-A45A-414DAA66DE3C}" srcOrd="3" destOrd="0" presId="urn:microsoft.com/office/officeart/2008/layout/AlternatingHexagons"/>
    <dgm:cxn modelId="{CFB000F5-7697-4044-9E90-73C06C6F43CE}" type="presParOf" srcId="{9C0EA69C-6993-4F9B-B577-DB9D9E6A4687}" destId="{021BD687-711C-4E7E-9503-11450CBD14E9}" srcOrd="4" destOrd="0" presId="urn:microsoft.com/office/officeart/2008/layout/AlternatingHexagons"/>
    <dgm:cxn modelId="{B044CC56-C541-4A77-9454-80101FAFFDC3}" type="presParOf" srcId="{048BEB9B-768B-4982-9B51-4EA7B4F6B9C5}" destId="{FC5C9E09-0FA0-492B-BD57-2D3A25F53CFA}" srcOrd="3" destOrd="0" presId="urn:microsoft.com/office/officeart/2008/layout/AlternatingHexagons"/>
    <dgm:cxn modelId="{3B043CA7-9FB2-4FEA-A52E-9BE9E512E017}" type="presParOf" srcId="{048BEB9B-768B-4982-9B51-4EA7B4F6B9C5}" destId="{12264A51-3164-49E3-842A-F33A0FCD899F}" srcOrd="4" destOrd="0" presId="urn:microsoft.com/office/officeart/2008/layout/AlternatingHexagons"/>
    <dgm:cxn modelId="{7EEAB6C4-DA49-4C0D-A291-6D3256977F91}" type="presParOf" srcId="{12264A51-3164-49E3-842A-F33A0FCD899F}" destId="{3954D4BE-6E51-49FB-A94E-35AA35020CF3}" srcOrd="0" destOrd="0" presId="urn:microsoft.com/office/officeart/2008/layout/AlternatingHexagons"/>
    <dgm:cxn modelId="{7364AF22-75F7-425C-B735-AA4C916F1257}" type="presParOf" srcId="{12264A51-3164-49E3-842A-F33A0FCD899F}" destId="{AC235FAA-08A2-466A-A90C-F385A39CA431}" srcOrd="1" destOrd="0" presId="urn:microsoft.com/office/officeart/2008/layout/AlternatingHexagons"/>
    <dgm:cxn modelId="{6AF7F517-799C-4DFF-A74B-85F26094E7F9}" type="presParOf" srcId="{12264A51-3164-49E3-842A-F33A0FCD899F}" destId="{4E126666-A153-48B2-87C6-2573D232584C}" srcOrd="2" destOrd="0" presId="urn:microsoft.com/office/officeart/2008/layout/AlternatingHexagons"/>
    <dgm:cxn modelId="{7D9487C2-A749-49DB-9FC3-359965FF6EC5}" type="presParOf" srcId="{12264A51-3164-49E3-842A-F33A0FCD899F}" destId="{08C02C18-4EF3-4A0D-89CD-C235C1957EE1}" srcOrd="3" destOrd="0" presId="urn:microsoft.com/office/officeart/2008/layout/AlternatingHexagons"/>
    <dgm:cxn modelId="{1174DCBB-7DC5-4036-B473-722A97798EA7}" type="presParOf" srcId="{12264A51-3164-49E3-842A-F33A0FCD899F}" destId="{B6ED7B47-6890-4B0E-936D-298923EC55C9}" srcOrd="4" destOrd="0" presId="urn:microsoft.com/office/officeart/2008/layout/AlternatingHexagons"/>
    <dgm:cxn modelId="{49E7F4DA-D6CD-42D1-860C-449201FFDBB1}" type="presParOf" srcId="{048BEB9B-768B-4982-9B51-4EA7B4F6B9C5}" destId="{0262A6C9-7AB2-4FB0-B418-CD85B7CEACFA}" srcOrd="5" destOrd="0" presId="urn:microsoft.com/office/officeart/2008/layout/AlternatingHexagons"/>
    <dgm:cxn modelId="{BEEB38F9-EF38-4A56-9BB5-C2CFED8E31D1}" type="presParOf" srcId="{048BEB9B-768B-4982-9B51-4EA7B4F6B9C5}" destId="{C6748581-916F-4DF0-9B6F-A8098CEA66C2}" srcOrd="6" destOrd="0" presId="urn:microsoft.com/office/officeart/2008/layout/AlternatingHexagons"/>
    <dgm:cxn modelId="{A549E4AC-3484-43F1-BE9B-80BF515362DD}" type="presParOf" srcId="{C6748581-916F-4DF0-9B6F-A8098CEA66C2}" destId="{D94E3BCA-461F-48FB-8672-0FD08CCDB022}" srcOrd="0" destOrd="0" presId="urn:microsoft.com/office/officeart/2008/layout/AlternatingHexagons"/>
    <dgm:cxn modelId="{D4DF9AFF-49DA-4C81-BD08-BB7CF66B1BCB}" type="presParOf" srcId="{C6748581-916F-4DF0-9B6F-A8098CEA66C2}" destId="{1A33152E-0D69-44A7-B37B-A12EDB16D23D}" srcOrd="1" destOrd="0" presId="urn:microsoft.com/office/officeart/2008/layout/AlternatingHexagons"/>
    <dgm:cxn modelId="{DCA9F196-9BC9-4842-8352-DE0BCDB7CAE6}" type="presParOf" srcId="{C6748581-916F-4DF0-9B6F-A8098CEA66C2}" destId="{6CCBF5DD-6AC2-4587-A37F-2EDC2E84E2FD}" srcOrd="2" destOrd="0" presId="urn:microsoft.com/office/officeart/2008/layout/AlternatingHexagons"/>
    <dgm:cxn modelId="{A91DD0C6-E232-4258-AA51-8C953ABF3089}" type="presParOf" srcId="{C6748581-916F-4DF0-9B6F-A8098CEA66C2}" destId="{AC75AC64-D04C-47CC-814C-876D6F290035}" srcOrd="3" destOrd="0" presId="urn:microsoft.com/office/officeart/2008/layout/AlternatingHexagons"/>
    <dgm:cxn modelId="{AD9D122E-A4A5-4D27-8792-46132972BAF2}" type="presParOf" srcId="{C6748581-916F-4DF0-9B6F-A8098CEA66C2}" destId="{313AB43F-58FD-4794-ADDE-719C0372076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DED67-F153-4ABD-B990-665694222664}">
      <dsp:nvSpPr>
        <dsp:cNvPr id="0" name=""/>
        <dsp:cNvSpPr/>
      </dsp:nvSpPr>
      <dsp:spPr>
        <a:xfrm rot="5400000">
          <a:off x="3637496" y="87109"/>
          <a:ext cx="1340152" cy="1165932"/>
        </a:xfrm>
        <a:prstGeom prst="hexagon">
          <a:avLst>
            <a:gd name="adj" fmla="val 25000"/>
            <a:gd name="vf" fmla="val 11547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Corporate Venturing</a:t>
          </a:r>
          <a:endParaRPr lang="en-US" sz="1000" kern="1200" dirty="0"/>
        </a:p>
      </dsp:txBody>
      <dsp:txXfrm rot="-5400000">
        <a:off x="3906297" y="208839"/>
        <a:ext cx="802550" cy="922472"/>
      </dsp:txXfrm>
    </dsp:sp>
    <dsp:sp modelId="{8C852FBE-62BD-438D-AA77-91B6CD5ACB7A}">
      <dsp:nvSpPr>
        <dsp:cNvPr id="0" name=""/>
        <dsp:cNvSpPr/>
      </dsp:nvSpPr>
      <dsp:spPr>
        <a:xfrm>
          <a:off x="4894392" y="271097"/>
          <a:ext cx="1495610" cy="804091"/>
        </a:xfrm>
        <a:prstGeom prst="rect">
          <a:avLst/>
        </a:prstGeom>
        <a:noFill/>
        <a:ln>
          <a:noFill/>
        </a:ln>
        <a:effectLst/>
      </dsp:spPr>
      <dsp:style>
        <a:lnRef idx="0">
          <a:scrgbClr r="0" g="0" b="0"/>
        </a:lnRef>
        <a:fillRef idx="0">
          <a:scrgbClr r="0" g="0" b="0"/>
        </a:fillRef>
        <a:effectRef idx="0">
          <a:scrgbClr r="0" g="0" b="0"/>
        </a:effectRef>
        <a:fontRef idx="minor"/>
      </dsp:style>
    </dsp:sp>
    <dsp:sp modelId="{FC535012-7A5A-4CFA-891F-801BB1D1589A}">
      <dsp:nvSpPr>
        <dsp:cNvPr id="0" name=""/>
        <dsp:cNvSpPr/>
      </dsp:nvSpPr>
      <dsp:spPr>
        <a:xfrm rot="5400000">
          <a:off x="2346762" y="90176"/>
          <a:ext cx="1340152" cy="1165932"/>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Hiring Human Resources</a:t>
          </a:r>
          <a:endParaRPr lang="en-US" sz="1500" kern="1200" dirty="0"/>
        </a:p>
      </dsp:txBody>
      <dsp:txXfrm rot="-5400000">
        <a:off x="2615563" y="211906"/>
        <a:ext cx="802550" cy="922472"/>
      </dsp:txXfrm>
    </dsp:sp>
    <dsp:sp modelId="{6E48E5E9-B2CA-46C2-97B4-409BAED58BFC}">
      <dsp:nvSpPr>
        <dsp:cNvPr id="0" name=""/>
        <dsp:cNvSpPr/>
      </dsp:nvSpPr>
      <dsp:spPr>
        <a:xfrm rot="5400000">
          <a:off x="2973953" y="1227698"/>
          <a:ext cx="1340152" cy="1165932"/>
        </a:xfrm>
        <a:prstGeom prst="hexagon">
          <a:avLst>
            <a:gd name="adj" fmla="val 25000"/>
            <a:gd name="vf" fmla="val 115470"/>
          </a:avLst>
        </a:prstGeom>
        <a:solidFill>
          <a:schemeClr val="accent4">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Non-equity Strategic Alliances</a:t>
          </a:r>
          <a:endParaRPr lang="en-US" sz="1000" kern="1200" dirty="0"/>
        </a:p>
      </dsp:txBody>
      <dsp:txXfrm rot="-5400000">
        <a:off x="3242754" y="1349428"/>
        <a:ext cx="802550" cy="922472"/>
      </dsp:txXfrm>
    </dsp:sp>
    <dsp:sp modelId="{98441F17-8FBD-4B83-B766-C5038D1E9553}">
      <dsp:nvSpPr>
        <dsp:cNvPr id="0" name=""/>
        <dsp:cNvSpPr/>
      </dsp:nvSpPr>
      <dsp:spPr>
        <a:xfrm>
          <a:off x="1565453" y="1408619"/>
          <a:ext cx="1447364" cy="804091"/>
        </a:xfrm>
        <a:prstGeom prst="rect">
          <a:avLst/>
        </a:prstGeom>
        <a:noFill/>
        <a:ln>
          <a:noFill/>
        </a:ln>
        <a:effectLst/>
      </dsp:spPr>
      <dsp:style>
        <a:lnRef idx="0">
          <a:scrgbClr r="0" g="0" b="0"/>
        </a:lnRef>
        <a:fillRef idx="0">
          <a:scrgbClr r="0" g="0" b="0"/>
        </a:fillRef>
        <a:effectRef idx="0">
          <a:scrgbClr r="0" g="0" b="0"/>
        </a:effectRef>
        <a:fontRef idx="minor"/>
      </dsp:style>
    </dsp:sp>
    <dsp:sp modelId="{021BD687-711C-4E7E-9503-11450CBD14E9}">
      <dsp:nvSpPr>
        <dsp:cNvPr id="0" name=""/>
        <dsp:cNvSpPr/>
      </dsp:nvSpPr>
      <dsp:spPr>
        <a:xfrm rot="5400000">
          <a:off x="4233161" y="1227698"/>
          <a:ext cx="1340152" cy="1165932"/>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Equity-Based Alliances and Joint Ventures</a:t>
          </a:r>
          <a:endParaRPr lang="en-US" sz="1300" kern="1200" dirty="0"/>
        </a:p>
      </dsp:txBody>
      <dsp:txXfrm rot="-5400000">
        <a:off x="4501962" y="1349428"/>
        <a:ext cx="802550" cy="922472"/>
      </dsp:txXfrm>
    </dsp:sp>
    <dsp:sp modelId="{3954D4BE-6E51-49FB-A94E-35AA35020CF3}">
      <dsp:nvSpPr>
        <dsp:cNvPr id="0" name=""/>
        <dsp:cNvSpPr/>
      </dsp:nvSpPr>
      <dsp:spPr>
        <a:xfrm rot="5400000">
          <a:off x="3605969" y="2365219"/>
          <a:ext cx="1340152" cy="1165932"/>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Co-development</a:t>
          </a:r>
        </a:p>
        <a:p>
          <a:pPr lvl="0" algn="ctr" defTabSz="444500">
            <a:lnSpc>
              <a:spcPct val="90000"/>
            </a:lnSpc>
            <a:spcBef>
              <a:spcPct val="0"/>
            </a:spcBef>
            <a:spcAft>
              <a:spcPct val="35000"/>
            </a:spcAft>
          </a:pPr>
          <a:endParaRPr lang="en-US" sz="1000" kern="1200" dirty="0"/>
        </a:p>
      </dsp:txBody>
      <dsp:txXfrm rot="-5400000">
        <a:off x="3874770" y="2486949"/>
        <a:ext cx="802550" cy="922472"/>
      </dsp:txXfrm>
    </dsp:sp>
    <dsp:sp modelId="{AC235FAA-08A2-466A-A90C-F385A39CA431}">
      <dsp:nvSpPr>
        <dsp:cNvPr id="0" name=""/>
        <dsp:cNvSpPr/>
      </dsp:nvSpPr>
      <dsp:spPr>
        <a:xfrm>
          <a:off x="4894392" y="2546140"/>
          <a:ext cx="1495610" cy="804091"/>
        </a:xfrm>
        <a:prstGeom prst="rect">
          <a:avLst/>
        </a:prstGeom>
        <a:noFill/>
        <a:ln>
          <a:noFill/>
        </a:ln>
        <a:effectLst/>
      </dsp:spPr>
      <dsp:style>
        <a:lnRef idx="0">
          <a:scrgbClr r="0" g="0" b="0"/>
        </a:lnRef>
        <a:fillRef idx="0">
          <a:scrgbClr r="0" g="0" b="0"/>
        </a:fillRef>
        <a:effectRef idx="0">
          <a:scrgbClr r="0" g="0" b="0"/>
        </a:effectRef>
        <a:fontRef idx="minor"/>
      </dsp:style>
    </dsp:sp>
    <dsp:sp modelId="{B6ED7B47-6890-4B0E-936D-298923EC55C9}">
      <dsp:nvSpPr>
        <dsp:cNvPr id="0" name=""/>
        <dsp:cNvSpPr/>
      </dsp:nvSpPr>
      <dsp:spPr>
        <a:xfrm rot="5400000">
          <a:off x="2346762" y="2365219"/>
          <a:ext cx="1340152" cy="1165932"/>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Open Innovation</a:t>
          </a:r>
          <a:endParaRPr lang="en-US" sz="1400" kern="1200" dirty="0"/>
        </a:p>
      </dsp:txBody>
      <dsp:txXfrm rot="-5400000">
        <a:off x="2615563" y="2486949"/>
        <a:ext cx="802550" cy="922472"/>
      </dsp:txXfrm>
    </dsp:sp>
    <dsp:sp modelId="{D94E3BCA-461F-48FB-8672-0FD08CCDB022}">
      <dsp:nvSpPr>
        <dsp:cNvPr id="0" name=""/>
        <dsp:cNvSpPr/>
      </dsp:nvSpPr>
      <dsp:spPr>
        <a:xfrm rot="5400000">
          <a:off x="2973953" y="3502741"/>
          <a:ext cx="1340152" cy="1165932"/>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42754" y="3624471"/>
        <a:ext cx="802550" cy="922472"/>
      </dsp:txXfrm>
    </dsp:sp>
    <dsp:sp modelId="{1A33152E-0D69-44A7-B37B-A12EDB16D23D}">
      <dsp:nvSpPr>
        <dsp:cNvPr id="0" name=""/>
        <dsp:cNvSpPr/>
      </dsp:nvSpPr>
      <dsp:spPr>
        <a:xfrm>
          <a:off x="1565453" y="3683661"/>
          <a:ext cx="1447364" cy="804091"/>
        </a:xfrm>
        <a:prstGeom prst="rect">
          <a:avLst/>
        </a:prstGeom>
        <a:noFill/>
        <a:ln>
          <a:noFill/>
        </a:ln>
        <a:effectLst/>
      </dsp:spPr>
      <dsp:style>
        <a:lnRef idx="0">
          <a:scrgbClr r="0" g="0" b="0"/>
        </a:lnRef>
        <a:fillRef idx="0">
          <a:scrgbClr r="0" g="0" b="0"/>
        </a:fillRef>
        <a:effectRef idx="0">
          <a:scrgbClr r="0" g="0" b="0"/>
        </a:effectRef>
        <a:fontRef idx="minor"/>
      </dsp:style>
    </dsp:sp>
    <dsp:sp modelId="{313AB43F-58FD-4794-ADDE-719C0372076C}">
      <dsp:nvSpPr>
        <dsp:cNvPr id="0" name=""/>
        <dsp:cNvSpPr/>
      </dsp:nvSpPr>
      <dsp:spPr>
        <a:xfrm rot="5400000">
          <a:off x="1712892" y="1280192"/>
          <a:ext cx="1340152" cy="1165932"/>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Complete Outsourcing</a:t>
          </a:r>
          <a:endParaRPr lang="en-US" sz="1200" kern="1200" dirty="0"/>
        </a:p>
      </dsp:txBody>
      <dsp:txXfrm rot="-5400000">
        <a:off x="1981693" y="1401922"/>
        <a:ext cx="802550" cy="92247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29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7932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164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88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84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5145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195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90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41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0598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08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23368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9.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474680" cy="2362709"/>
          </a:xfrm>
        </p:spPr>
        <p:txBody>
          <a:bodyPr>
            <a:normAutofit/>
          </a:bodyPr>
          <a:lstStyle/>
          <a:p>
            <a:r>
              <a:rPr lang="en-GB" sz="5400" b="1" dirty="0">
                <a:latin typeface="Sitka Small" panose="02000505000000020004" pitchFamily="2" charset="0"/>
              </a:rPr>
              <a:t>Innovation </a:t>
            </a:r>
            <a:r>
              <a:rPr lang="en-GB" sz="5400" b="1" dirty="0" smtClean="0">
                <a:latin typeface="Sitka Small" panose="02000505000000020004" pitchFamily="2" charset="0"/>
              </a:rPr>
              <a:t>Strategy</a:t>
            </a:r>
            <a:r>
              <a:rPr lang="fa-IR" sz="4400" b="1" dirty="0" smtClean="0">
                <a:latin typeface="Sitka Small" panose="02000505000000020004" pitchFamily="2" charset="0"/>
              </a:rPr>
              <a:t/>
            </a:r>
            <a:br>
              <a:rPr lang="fa-IR" sz="4400" b="1" dirty="0" smtClean="0">
                <a:latin typeface="Sitka Small" panose="02000505000000020004" pitchFamily="2" charset="0"/>
              </a:rPr>
            </a:br>
            <a:r>
              <a:rPr lang="en-GB" sz="3600" b="1" dirty="0" smtClean="0">
                <a:latin typeface="Sitka Small" panose="02000505000000020004" pitchFamily="2" charset="0"/>
              </a:rPr>
              <a:t> </a:t>
            </a:r>
            <a:r>
              <a:rPr lang="en-GB" sz="3600" b="1" dirty="0">
                <a:latin typeface="Sitka Small" panose="02000505000000020004" pitchFamily="2" charset="0"/>
              </a:rPr>
              <a:t>as the Management of Competencies </a:t>
            </a:r>
            <a:endParaRPr lang="en-US" sz="3600" b="1" dirty="0">
              <a:latin typeface="Sitka Small" panose="02000505000000020004" pitchFamily="2" charset="0"/>
            </a:endParaRPr>
          </a:p>
        </p:txBody>
      </p:sp>
      <p:sp>
        <p:nvSpPr>
          <p:cNvPr id="3" name="Subtitle 2"/>
          <p:cNvSpPr>
            <a:spLocks noGrp="1"/>
          </p:cNvSpPr>
          <p:nvPr>
            <p:ph type="subTitle" idx="1"/>
          </p:nvPr>
        </p:nvSpPr>
        <p:spPr>
          <a:xfrm>
            <a:off x="1748287" y="4516438"/>
            <a:ext cx="9144000" cy="1655762"/>
          </a:xfrm>
        </p:spPr>
        <p:txBody>
          <a:bodyPr>
            <a:normAutofit/>
          </a:bodyPr>
          <a:lstStyle/>
          <a:p>
            <a:pPr algn="l"/>
            <a:endParaRPr lang="en-US" dirty="0" smtClean="0"/>
          </a:p>
          <a:p>
            <a:pPr algn="l"/>
            <a:r>
              <a:rPr lang="en-US" dirty="0" smtClean="0"/>
              <a:t>Master: Dr.Goodarzi</a:t>
            </a:r>
          </a:p>
          <a:p>
            <a:pPr algn="l"/>
            <a:r>
              <a:rPr lang="en-US" dirty="0" smtClean="0"/>
              <a:t>BY: Somaie Meisami</a:t>
            </a:r>
            <a:endParaRPr lang="en-US" dirty="0"/>
          </a:p>
        </p:txBody>
      </p:sp>
    </p:spTree>
    <p:extLst>
      <p:ext uri="{BB962C8B-B14F-4D97-AF65-F5344CB8AC3E}">
        <p14:creationId xmlns:p14="http://schemas.microsoft.com/office/powerpoint/2010/main" val="3985094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Sitka Heading" panose="02000505000000020004" pitchFamily="2" charset="0"/>
              </a:rPr>
              <a:t>organizational </a:t>
            </a:r>
            <a:r>
              <a:rPr lang="en-US" b="1" dirty="0" smtClean="0">
                <a:latin typeface="Sitka Heading" panose="02000505000000020004" pitchFamily="2" charset="0"/>
              </a:rPr>
              <a:t>intelligence</a:t>
            </a:r>
            <a:endParaRPr lang="en-US" b="1" dirty="0">
              <a:latin typeface="Sitka Heading" panose="02000505000000020004" pitchFamily="2" charset="0"/>
            </a:endParaRPr>
          </a:p>
        </p:txBody>
      </p:sp>
      <p:sp>
        <p:nvSpPr>
          <p:cNvPr id="3" name="Content Placeholder 2"/>
          <p:cNvSpPr>
            <a:spLocks noGrp="1"/>
          </p:cNvSpPr>
          <p:nvPr>
            <p:ph idx="1"/>
          </p:nvPr>
        </p:nvSpPr>
        <p:spPr>
          <a:xfrm>
            <a:off x="585951" y="2345887"/>
            <a:ext cx="10260724" cy="1697968"/>
          </a:xfrm>
        </p:spPr>
        <p:txBody>
          <a:bodyPr/>
          <a:lstStyle/>
          <a:p>
            <a:endParaRPr lang="fa-IR" dirty="0" smtClean="0"/>
          </a:p>
          <a:p>
            <a:pPr marL="0" indent="0">
              <a:buNone/>
            </a:pPr>
            <a:r>
              <a:rPr lang="en-US" dirty="0" smtClean="0"/>
              <a:t>The capability of changing and adapting its resources and routines </a:t>
            </a:r>
            <a:endParaRPr lang="en-US" dirty="0"/>
          </a:p>
        </p:txBody>
      </p:sp>
      <p:sp>
        <p:nvSpPr>
          <p:cNvPr id="4" name="TextBox 3"/>
          <p:cNvSpPr txBox="1"/>
          <p:nvPr/>
        </p:nvSpPr>
        <p:spPr>
          <a:xfrm>
            <a:off x="725214" y="4367048"/>
            <a:ext cx="10397358" cy="1200329"/>
          </a:xfrm>
          <a:prstGeom prst="rect">
            <a:avLst/>
          </a:prstGeom>
          <a:noFill/>
        </p:spPr>
        <p:txBody>
          <a:bodyPr wrap="square" rtlCol="0">
            <a:spAutoFit/>
          </a:bodyPr>
          <a:lstStyle/>
          <a:p>
            <a:pPr algn="just"/>
            <a:r>
              <a:rPr lang="en-US" dirty="0"/>
              <a:t>A firm with high organizational intelligence will be able to capture opportunities coming from the knowledge generated by R&amp;D activity, and it will be therefore appropriate for such a firm to make this kind of investment. Conversely, a firm with low organizational intelligence will not be able to extract value out of R&amp;D and should therefore avoid committing too many resources into it.</a:t>
            </a:r>
          </a:p>
        </p:txBody>
      </p:sp>
    </p:spTree>
    <p:extLst>
      <p:ext uri="{BB962C8B-B14F-4D97-AF65-F5344CB8AC3E}">
        <p14:creationId xmlns:p14="http://schemas.microsoft.com/office/powerpoint/2010/main" val="337889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itka Heading" panose="02000505000000020004" pitchFamily="2" charset="0"/>
              </a:rPr>
              <a:t>worker productivity and incentives</a:t>
            </a:r>
          </a:p>
        </p:txBody>
      </p:sp>
      <p:sp>
        <p:nvSpPr>
          <p:cNvPr id="3" name="Content Placeholder 2"/>
          <p:cNvSpPr>
            <a:spLocks noGrp="1"/>
          </p:cNvSpPr>
          <p:nvPr>
            <p:ph idx="1"/>
          </p:nvPr>
        </p:nvSpPr>
        <p:spPr>
          <a:xfrm>
            <a:off x="725214" y="2219763"/>
            <a:ext cx="10741572" cy="2218230"/>
          </a:xfrm>
        </p:spPr>
        <p:txBody>
          <a:bodyPr/>
          <a:lstStyle/>
          <a:p>
            <a:pPr algn="just"/>
            <a:r>
              <a:rPr lang="en-US" dirty="0"/>
              <a:t>The difference between a brilliant and highly motivated employee and a mediocre and dispirited one can be very high, and the firm should consider whether its R&amp;D personnel are delivering as much value as their salaries are worth</a:t>
            </a:r>
          </a:p>
        </p:txBody>
      </p:sp>
    </p:spTree>
    <p:extLst>
      <p:ext uri="{BB962C8B-B14F-4D97-AF65-F5344CB8AC3E}">
        <p14:creationId xmlns:p14="http://schemas.microsoft.com/office/powerpoint/2010/main" val="321245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438" y="1250183"/>
            <a:ext cx="10403124" cy="4351338"/>
          </a:xfrm>
        </p:spPr>
      </p:pic>
      <p:sp>
        <p:nvSpPr>
          <p:cNvPr id="5" name="TextBox 4"/>
          <p:cNvSpPr txBox="1"/>
          <p:nvPr/>
        </p:nvSpPr>
        <p:spPr>
          <a:xfrm>
            <a:off x="2952092" y="6038194"/>
            <a:ext cx="7193017" cy="646331"/>
          </a:xfrm>
          <a:prstGeom prst="rect">
            <a:avLst/>
          </a:prstGeom>
          <a:noFill/>
        </p:spPr>
        <p:txBody>
          <a:bodyPr wrap="square" rtlCol="0">
            <a:spAutoFit/>
          </a:bodyPr>
          <a:lstStyle/>
          <a:p>
            <a:r>
              <a:rPr lang="en-US" dirty="0"/>
              <a:t>Fig. 8.3  Centralized and decentralized R&amp;D in large firms</a:t>
            </a:r>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6894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Sitka Heading" panose="02000505000000020004" pitchFamily="2" charset="0"/>
              </a:rPr>
              <a:t>Corporate </a:t>
            </a:r>
            <a:r>
              <a:rPr lang="en-US" sz="3600" b="1" dirty="0" smtClean="0">
                <a:latin typeface="Sitka Heading" panose="02000505000000020004" pitchFamily="2" charset="0"/>
              </a:rPr>
              <a:t>Venturing</a:t>
            </a:r>
            <a:endParaRPr lang="en-US" sz="3600" b="1" dirty="0">
              <a:latin typeface="Sitka Heading" panose="02000505000000020004" pitchFamily="2" charset="0"/>
            </a:endParaRPr>
          </a:p>
        </p:txBody>
      </p:sp>
      <p:sp>
        <p:nvSpPr>
          <p:cNvPr id="3" name="Content Placeholder 2"/>
          <p:cNvSpPr>
            <a:spLocks noGrp="1"/>
          </p:cNvSpPr>
          <p:nvPr>
            <p:ph idx="1"/>
          </p:nvPr>
        </p:nvSpPr>
        <p:spPr>
          <a:xfrm>
            <a:off x="688428" y="2196114"/>
            <a:ext cx="9992710" cy="1540313"/>
          </a:xfrm>
        </p:spPr>
        <p:txBody>
          <a:bodyPr>
            <a:normAutofit/>
          </a:bodyPr>
          <a:lstStyle/>
          <a:p>
            <a:pPr algn="just"/>
            <a:r>
              <a:rPr lang="en-US" sz="2400" dirty="0"/>
              <a:t>In corporate venturing, the focal firm acts as a venture capital fund and takes </a:t>
            </a:r>
            <a:r>
              <a:rPr lang="en-US" sz="2400" dirty="0" smtClean="0"/>
              <a:t>equity stakes </a:t>
            </a:r>
            <a:r>
              <a:rPr lang="en-US" sz="2400" dirty="0"/>
              <a:t>in young technology-based companies, either directly, or by setting up an independent corporate venture capital arm.</a:t>
            </a:r>
          </a:p>
        </p:txBody>
      </p:sp>
    </p:spTree>
    <p:extLst>
      <p:ext uri="{BB962C8B-B14F-4D97-AF65-F5344CB8AC3E}">
        <p14:creationId xmlns:p14="http://schemas.microsoft.com/office/powerpoint/2010/main" val="401218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686" y="906517"/>
            <a:ext cx="6645218" cy="3518057"/>
          </a:xfrm>
        </p:spPr>
      </p:pic>
      <p:sp>
        <p:nvSpPr>
          <p:cNvPr id="5" name="TextBox 4"/>
          <p:cNvSpPr txBox="1"/>
          <p:nvPr/>
        </p:nvSpPr>
        <p:spPr>
          <a:xfrm>
            <a:off x="2337239" y="4424574"/>
            <a:ext cx="7098424" cy="523220"/>
          </a:xfrm>
          <a:prstGeom prst="rect">
            <a:avLst/>
          </a:prstGeom>
          <a:noFill/>
        </p:spPr>
        <p:txBody>
          <a:bodyPr wrap="square" rtlCol="0">
            <a:spAutoFit/>
          </a:bodyPr>
          <a:lstStyle/>
          <a:p>
            <a:r>
              <a:rPr lang="en-US" sz="1400" dirty="0">
                <a:solidFill>
                  <a:srgbClr val="FF0000"/>
                </a:solidFill>
              </a:rPr>
              <a:t>Fig. 8.4  Trade-offs in external versus internal development of projects</a:t>
            </a:r>
          </a:p>
          <a:p>
            <a:endParaRPr lang="en-US" sz="1400" kern="1200" dirty="0">
              <a:solidFill>
                <a:srgbClr val="FF0000"/>
              </a:solidFill>
            </a:endParaRPr>
          </a:p>
        </p:txBody>
      </p:sp>
      <p:sp>
        <p:nvSpPr>
          <p:cNvPr id="8" name="TextBox 7"/>
          <p:cNvSpPr txBox="1"/>
          <p:nvPr/>
        </p:nvSpPr>
        <p:spPr>
          <a:xfrm>
            <a:off x="583324" y="4947794"/>
            <a:ext cx="10641724" cy="2031325"/>
          </a:xfrm>
          <a:prstGeom prst="rect">
            <a:avLst/>
          </a:prstGeom>
          <a:noFill/>
        </p:spPr>
        <p:txBody>
          <a:bodyPr wrap="square" rtlCol="0">
            <a:spAutoFit/>
          </a:bodyPr>
          <a:lstStyle/>
          <a:p>
            <a:pPr algn="just"/>
            <a:r>
              <a:rPr lang="en-US" b="1" dirty="0"/>
              <a:t>The firm will decide not to back development if V + EV − D &lt; 0 while the researcher will not start a venture if V &lt; 0. As shown in Fig. 8.4, the </a:t>
            </a:r>
            <a:r>
              <a:rPr lang="en-US" b="1" dirty="0" smtClean="0"/>
              <a:t>combination </a:t>
            </a:r>
            <a:r>
              <a:rPr lang="en-US" b="1" dirty="0"/>
              <a:t>of these two decision rules leads to three possible outcomes.</a:t>
            </a:r>
          </a:p>
          <a:p>
            <a:pPr algn="just"/>
            <a:r>
              <a:rPr lang="en-US" b="1" dirty="0"/>
              <a:t> </a:t>
            </a:r>
          </a:p>
          <a:p>
            <a:pPr algn="just"/>
            <a:r>
              <a:rPr lang="en-US" b="1" dirty="0"/>
              <a:t>If V &gt; 0 and EV &gt; D, the project will be backed by the firm while, if EV &lt; D, it will be developed externally. </a:t>
            </a:r>
            <a:endParaRPr lang="en-US" b="1" dirty="0" smtClean="0"/>
          </a:p>
          <a:p>
            <a:pPr algn="just"/>
            <a:r>
              <a:rPr lang="en-US" b="1" dirty="0" smtClean="0"/>
              <a:t>If </a:t>
            </a:r>
            <a:r>
              <a:rPr lang="en-US" b="1" dirty="0"/>
              <a:t>V &lt; 0 and V + EV − D &gt; 0 it will be backed by the firm while, if V + EV − D &lt; 0, it will be abandoned by both parties.</a:t>
            </a:r>
          </a:p>
          <a:p>
            <a:pPr algn="just"/>
            <a:endParaRPr lang="en-US" sz="1800" b="1" kern="1200" dirty="0">
              <a:solidFill>
                <a:schemeClr val="tx1"/>
              </a:solidFill>
            </a:endParaRPr>
          </a:p>
        </p:txBody>
      </p:sp>
    </p:spTree>
    <p:extLst>
      <p:ext uri="{BB962C8B-B14F-4D97-AF65-F5344CB8AC3E}">
        <p14:creationId xmlns:p14="http://schemas.microsoft.com/office/powerpoint/2010/main" val="4287091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Sitka Heading" panose="02000505000000020004" pitchFamily="2" charset="0"/>
              </a:rPr>
              <a:t>Technology </a:t>
            </a:r>
            <a:r>
              <a:rPr lang="en-US" sz="3600" b="1" dirty="0" smtClean="0">
                <a:latin typeface="Sitka Heading" panose="02000505000000020004" pitchFamily="2" charset="0"/>
              </a:rPr>
              <a:t>Acquisitions</a:t>
            </a:r>
            <a:endParaRPr lang="en-US" sz="3600" b="1" dirty="0">
              <a:latin typeface="Sitka Heading" panose="02000505000000020004" pitchFamily="2" charset="0"/>
            </a:endParaRPr>
          </a:p>
        </p:txBody>
      </p:sp>
      <p:sp>
        <p:nvSpPr>
          <p:cNvPr id="3" name="Content Placeholder 2"/>
          <p:cNvSpPr>
            <a:spLocks noGrp="1"/>
          </p:cNvSpPr>
          <p:nvPr>
            <p:ph idx="1"/>
          </p:nvPr>
        </p:nvSpPr>
        <p:spPr>
          <a:xfrm>
            <a:off x="656896" y="2156701"/>
            <a:ext cx="10615448" cy="2194582"/>
          </a:xfrm>
        </p:spPr>
        <p:txBody>
          <a:bodyPr>
            <a:normAutofit fontScale="92500"/>
          </a:bodyPr>
          <a:lstStyle/>
          <a:p>
            <a:pPr marL="0" indent="0" algn="just">
              <a:buNone/>
            </a:pPr>
            <a:r>
              <a:rPr lang="en-US" dirty="0"/>
              <a:t>Acquisitions are a common event in corporate history and can occur for many different reasons, such as gaining access to a market or a customer </a:t>
            </a:r>
            <a:r>
              <a:rPr lang="en-US" dirty="0" smtClean="0"/>
              <a:t>portfolio, securing </a:t>
            </a:r>
            <a:r>
              <a:rPr lang="en-US" dirty="0"/>
              <a:t>physical assets (e.g., plants and machinery), or obtaining desired </a:t>
            </a:r>
            <a:r>
              <a:rPr lang="en-US" dirty="0" smtClean="0"/>
              <a:t>competencies</a:t>
            </a:r>
            <a:r>
              <a:rPr lang="en-US" dirty="0"/>
              <a:t>. The latter case is often referred to as a technology acquisition.</a:t>
            </a:r>
          </a:p>
          <a:p>
            <a:pPr marL="0" indent="0" algn="just">
              <a:buNone/>
            </a:pPr>
            <a:r>
              <a:rPr lang="en-US" dirty="0"/>
              <a:t> </a:t>
            </a:r>
          </a:p>
          <a:p>
            <a:pPr marL="0" indent="0" algn="just">
              <a:buNone/>
            </a:pPr>
            <a:endParaRPr lang="en-US" dirty="0"/>
          </a:p>
        </p:txBody>
      </p:sp>
    </p:spTree>
    <p:extLst>
      <p:ext uri="{BB962C8B-B14F-4D97-AF65-F5344CB8AC3E}">
        <p14:creationId xmlns:p14="http://schemas.microsoft.com/office/powerpoint/2010/main" val="6569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459949754"/>
              </p:ext>
            </p:extLst>
          </p:nvPr>
        </p:nvGraphicFramePr>
        <p:xfrm>
          <a:off x="2032000" y="719666"/>
          <a:ext cx="7955456" cy="4758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4386532" y="5352690"/>
            <a:ext cx="2885536" cy="369332"/>
          </a:xfrm>
          <a:prstGeom prst="rect">
            <a:avLst/>
          </a:prstGeom>
          <a:noFill/>
        </p:spPr>
        <p:txBody>
          <a:bodyPr wrap="square" rtlCol="0">
            <a:spAutoFit/>
          </a:bodyPr>
          <a:lstStyle/>
          <a:p>
            <a:r>
              <a:rPr lang="en-US" b="1" dirty="0">
                <a:latin typeface="Sitka Heading" panose="02000505000000020004" pitchFamily="2" charset="0"/>
              </a:rPr>
              <a:t>Technology Acquisitions</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270354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itka Heading" panose="02000505000000020004" pitchFamily="2" charset="0"/>
              </a:rPr>
              <a:t>Corporate Venturing</a:t>
            </a:r>
          </a:p>
        </p:txBody>
      </p:sp>
      <p:sp>
        <p:nvSpPr>
          <p:cNvPr id="3" name="Content Placeholder 2"/>
          <p:cNvSpPr>
            <a:spLocks noGrp="1"/>
          </p:cNvSpPr>
          <p:nvPr>
            <p:ph idx="1"/>
          </p:nvPr>
        </p:nvSpPr>
        <p:spPr>
          <a:xfrm>
            <a:off x="838200" y="2649599"/>
            <a:ext cx="10228200" cy="1713601"/>
          </a:xfrm>
        </p:spPr>
        <p:txBody>
          <a:bodyPr>
            <a:normAutofit/>
          </a:bodyPr>
          <a:lstStyle/>
          <a:p>
            <a:pPr algn="just"/>
            <a:r>
              <a:rPr lang="en-US" sz="2400" dirty="0"/>
              <a:t>In corporate venturing, the focal firm acts as a venture capital fund and takes </a:t>
            </a:r>
            <a:r>
              <a:rPr lang="en-US" sz="2400" dirty="0" smtClean="0"/>
              <a:t>equity stakes </a:t>
            </a:r>
            <a:r>
              <a:rPr lang="en-US" sz="2400" dirty="0"/>
              <a:t>in young technology-based companies, either directly, or by setting up an independent corporate venture capital arm. </a:t>
            </a:r>
          </a:p>
        </p:txBody>
      </p:sp>
    </p:spTree>
    <p:extLst>
      <p:ext uri="{BB962C8B-B14F-4D97-AF65-F5344CB8AC3E}">
        <p14:creationId xmlns:p14="http://schemas.microsoft.com/office/powerpoint/2010/main" val="3398318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itka Heading" panose="02000505000000020004" pitchFamily="2" charset="0"/>
                <a:cs typeface="Titr" panose="00000700000000000000" pitchFamily="2" charset="-78"/>
              </a:rPr>
              <a:t>Ecosystem Venturing</a:t>
            </a:r>
            <a:endParaRPr lang="en-US" b="1" dirty="0">
              <a:latin typeface="Sitka Heading" panose="02000505000000020004" pitchFamily="2" charset="0"/>
              <a:cs typeface="Titr" panose="00000700000000000000" pitchFamily="2" charset="-78"/>
            </a:endParaRPr>
          </a:p>
        </p:txBody>
      </p:sp>
      <p:sp>
        <p:nvSpPr>
          <p:cNvPr id="3" name="Content Placeholder 2"/>
          <p:cNvSpPr>
            <a:spLocks noGrp="1"/>
          </p:cNvSpPr>
          <p:nvPr>
            <p:ph idx="1"/>
          </p:nvPr>
        </p:nvSpPr>
        <p:spPr>
          <a:xfrm>
            <a:off x="838200" y="2645431"/>
            <a:ext cx="9811407" cy="2951327"/>
          </a:xfrm>
        </p:spPr>
        <p:txBody>
          <a:bodyPr>
            <a:normAutofit/>
          </a:bodyPr>
          <a:lstStyle/>
          <a:p>
            <a:pPr marL="0" indent="0" algn="just">
              <a:buNone/>
            </a:pPr>
            <a:r>
              <a:rPr lang="en-US" sz="2400" dirty="0"/>
              <a:t>the focal firm may use a corporate venturing unit to manage the stakes it owns in its own corporate spin-offs. Finally, the focal firm may </a:t>
            </a:r>
            <a:r>
              <a:rPr lang="en-US" sz="2400" dirty="0" smtClean="0"/>
              <a:t>take stakes </a:t>
            </a:r>
            <a:r>
              <a:rPr lang="en-US" sz="2400" dirty="0"/>
              <a:t>in firms that are developing technology or products that are complementary to the firm’s core competency. This latter strategy is termed ecosystem </a:t>
            </a:r>
            <a:r>
              <a:rPr lang="en-US" sz="2400" dirty="0" smtClean="0"/>
              <a:t>venturing, and </a:t>
            </a:r>
            <a:r>
              <a:rPr lang="en-US" sz="2400" dirty="0"/>
              <a:t>follows the rationale that, by supporting the growth of these companies, demand for the focal firm’s products will </a:t>
            </a:r>
            <a:r>
              <a:rPr lang="en-US" sz="2400" dirty="0" smtClean="0"/>
              <a:t>increase.</a:t>
            </a:r>
            <a:endParaRPr lang="en-US" sz="2400" dirty="0"/>
          </a:p>
          <a:p>
            <a:pPr algn="just"/>
            <a:endParaRPr lang="en-US" sz="2400" dirty="0"/>
          </a:p>
        </p:txBody>
      </p:sp>
    </p:spTree>
    <p:extLst>
      <p:ext uri="{BB962C8B-B14F-4D97-AF65-F5344CB8AC3E}">
        <p14:creationId xmlns:p14="http://schemas.microsoft.com/office/powerpoint/2010/main" val="42113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Sitka Heading" panose="02000505000000020004" pitchFamily="2" charset="0"/>
              </a:rPr>
              <a:t>Hiring Human </a:t>
            </a:r>
            <a:r>
              <a:rPr lang="en-US" sz="2800" b="1" dirty="0" smtClean="0">
                <a:latin typeface="Sitka Heading" panose="02000505000000020004" pitchFamily="2" charset="0"/>
              </a:rPr>
              <a:t>Resources</a:t>
            </a:r>
            <a:endParaRPr lang="en-US" sz="2800" b="1" dirty="0">
              <a:latin typeface="Sitka Heading" panose="02000505000000020004" pitchFamily="2" charset="0"/>
            </a:endParaRPr>
          </a:p>
        </p:txBody>
      </p:sp>
      <p:sp>
        <p:nvSpPr>
          <p:cNvPr id="3" name="Content Placeholder 2"/>
          <p:cNvSpPr>
            <a:spLocks noGrp="1"/>
          </p:cNvSpPr>
          <p:nvPr>
            <p:ph idx="1"/>
          </p:nvPr>
        </p:nvSpPr>
        <p:spPr>
          <a:xfrm>
            <a:off x="456599" y="2160290"/>
            <a:ext cx="10077001" cy="1522375"/>
          </a:xfrm>
        </p:spPr>
        <p:txBody>
          <a:bodyPr>
            <a:normAutofit/>
          </a:bodyPr>
          <a:lstStyle/>
          <a:p>
            <a:pPr algn="just"/>
            <a:r>
              <a:rPr lang="en-US" sz="2000" dirty="0"/>
              <a:t>A firm that lacks competencies in a given area may resort to hiring employees that already possess the underlying knowledge, either as fresh graduates from a relevant academic curriculum, or as professionals who already have some work experience in the field.</a:t>
            </a:r>
          </a:p>
        </p:txBody>
      </p:sp>
      <p:sp>
        <p:nvSpPr>
          <p:cNvPr id="4" name="TextBox 3"/>
          <p:cNvSpPr txBox="1"/>
          <p:nvPr/>
        </p:nvSpPr>
        <p:spPr>
          <a:xfrm>
            <a:off x="666092" y="4091151"/>
            <a:ext cx="10687707" cy="646331"/>
          </a:xfrm>
          <a:prstGeom prst="rect">
            <a:avLst/>
          </a:prstGeom>
          <a:noFill/>
        </p:spPr>
        <p:txBody>
          <a:bodyPr wrap="square" rtlCol="0">
            <a:spAutoFit/>
          </a:bodyPr>
          <a:lstStyle/>
          <a:p>
            <a:r>
              <a:rPr lang="en-US" dirty="0">
                <a:solidFill>
                  <a:schemeClr val="tx1">
                    <a:lumMod val="50000"/>
                    <a:lumOff val="50000"/>
                  </a:schemeClr>
                </a:solidFill>
              </a:rPr>
              <a:t>The hiring of multiple individuals has significant transaction costs, which can ultimately be comparable to those required to acquire a company of the same size.</a:t>
            </a:r>
            <a:endParaRPr lang="en-US" sz="1800" kern="1200" dirty="0">
              <a:solidFill>
                <a:schemeClr val="tx1">
                  <a:lumMod val="50000"/>
                  <a:lumOff val="50000"/>
                </a:schemeClr>
              </a:solidFill>
            </a:endParaRPr>
          </a:p>
        </p:txBody>
      </p:sp>
      <p:sp>
        <p:nvSpPr>
          <p:cNvPr id="5" name="TextBox 4"/>
          <p:cNvSpPr txBox="1"/>
          <p:nvPr/>
        </p:nvSpPr>
        <p:spPr>
          <a:xfrm>
            <a:off x="666092" y="4890284"/>
            <a:ext cx="10410498" cy="369332"/>
          </a:xfrm>
          <a:prstGeom prst="rect">
            <a:avLst/>
          </a:prstGeom>
          <a:noFill/>
        </p:spPr>
        <p:txBody>
          <a:bodyPr wrap="square" rtlCol="0">
            <a:spAutoFit/>
          </a:bodyPr>
          <a:lstStyle/>
          <a:p>
            <a:r>
              <a:rPr lang="en-US" dirty="0">
                <a:solidFill>
                  <a:schemeClr val="tx1">
                    <a:lumMod val="50000"/>
                    <a:lumOff val="50000"/>
                  </a:schemeClr>
                </a:solidFill>
              </a:rPr>
              <a:t>the productivity of new hires is usually low, until their </a:t>
            </a:r>
            <a:r>
              <a:rPr lang="en-US" dirty="0" smtClean="0">
                <a:solidFill>
                  <a:schemeClr val="tx1">
                    <a:lumMod val="50000"/>
                    <a:lumOff val="50000"/>
                  </a:schemeClr>
                </a:solidFill>
              </a:rPr>
              <a:t>integration </a:t>
            </a:r>
            <a:r>
              <a:rPr lang="en-US" dirty="0">
                <a:solidFill>
                  <a:schemeClr val="tx1">
                    <a:lumMod val="50000"/>
                    <a:lumOff val="50000"/>
                  </a:schemeClr>
                </a:solidFill>
              </a:rPr>
              <a:t>is completed.</a:t>
            </a:r>
            <a:endParaRPr lang="en-US" sz="1800" kern="1200" dirty="0">
              <a:solidFill>
                <a:schemeClr val="tx1">
                  <a:lumMod val="50000"/>
                  <a:lumOff val="50000"/>
                </a:schemeClr>
              </a:solidFill>
            </a:endParaRPr>
          </a:p>
        </p:txBody>
      </p:sp>
    </p:spTree>
    <p:extLst>
      <p:ext uri="{BB962C8B-B14F-4D97-AF65-F5344CB8AC3E}">
        <p14:creationId xmlns:p14="http://schemas.microsoft.com/office/powerpoint/2010/main" val="1739099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8515609"/>
              </p:ext>
            </p:extLst>
          </p:nvPr>
        </p:nvGraphicFramePr>
        <p:xfrm>
          <a:off x="914401" y="2260121"/>
          <a:ext cx="10619116" cy="3372929"/>
        </p:xfrm>
        <a:graphic>
          <a:graphicData uri="http://schemas.openxmlformats.org/drawingml/2006/table">
            <a:tbl>
              <a:tblPr>
                <a:tableStyleId>{5C22544A-7EE6-4342-B048-85BDC9FD1C3A}</a:tableStyleId>
              </a:tblPr>
              <a:tblGrid>
                <a:gridCol w="6888076"/>
                <a:gridCol w="3731040"/>
              </a:tblGrid>
              <a:tr h="3372929">
                <a:tc>
                  <a:txBody>
                    <a:bodyPr/>
                    <a:lstStyle/>
                    <a:p>
                      <a:r>
                        <a:rPr lang="en-US" dirty="0" smtClean="0"/>
                        <a:t>       based this element of corporate strategy on two main pillars. </a:t>
                      </a:r>
                    </a:p>
                    <a:p>
                      <a:endParaRPr lang="en-US" dirty="0" smtClean="0"/>
                    </a:p>
                    <a:p>
                      <a:pPr marL="342900" indent="-342900">
                        <a:buFont typeface="+mj-lt"/>
                        <a:buAutoNum type="arabicPeriod"/>
                      </a:pPr>
                      <a:r>
                        <a:rPr lang="en-US" dirty="0" smtClean="0"/>
                        <a:t>The first pillar was the definition of a desired portfolio of competencies and the planning of their development.</a:t>
                      </a:r>
                    </a:p>
                    <a:p>
                      <a:pPr marL="342900" indent="-342900">
                        <a:buFont typeface="+mj-lt"/>
                        <a:buAutoNum type="arabicPeriod"/>
                      </a:pPr>
                      <a:r>
                        <a:rPr lang="en-US" dirty="0" smtClean="0"/>
                        <a:t> The other pillar was the outlining of a portfolio of product and market development activities</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a:txBody>
                  <a:tcPr marL="0" marR="0" marT="0" marB="0" anchor="b"/>
                </a:tc>
                <a:tc>
                  <a:txBody>
                    <a:bodyPr/>
                    <a:lstStyle/>
                    <a:p>
                      <a:endParaRPr lang="en-US" dirty="0"/>
                    </a:p>
                  </a:txBody>
                  <a:tcPr marL="0" marR="0" marT="0" marB="0" anchor="b"/>
                </a:tc>
              </a:tr>
            </a:tbl>
          </a:graphicData>
        </a:graphic>
      </p:graphicFrame>
      <p:sp>
        <p:nvSpPr>
          <p:cNvPr id="5" name="Rectangle 1"/>
          <p:cNvSpPr>
            <a:spLocks noGrp="1" noChangeArrowheads="1"/>
          </p:cNvSpPr>
          <p:nvPr>
            <p:ph type="title"/>
          </p:nvPr>
        </p:nvSpPr>
        <p:spPr bwMode="auto">
          <a:xfrm>
            <a:off x="838200" y="1166564"/>
            <a:ext cx="71498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tabLst>
                <a:tab pos="330200" algn="l"/>
              </a:tabLst>
              <a:defRPr>
                <a:solidFill>
                  <a:schemeClr val="tx1"/>
                </a:solidFill>
                <a:latin typeface="Arial" panose="020B0604020202020204" pitchFamily="34" charset="0"/>
              </a:defRPr>
            </a:lvl1pPr>
            <a:lvl2pPr eaLnBrk="0" fontAlgn="base" hangingPunct="0">
              <a:spcBef>
                <a:spcPct val="0"/>
              </a:spcBef>
              <a:spcAft>
                <a:spcPct val="0"/>
              </a:spcAft>
              <a:tabLst>
                <a:tab pos="330200" algn="l"/>
              </a:tabLst>
              <a:defRPr>
                <a:solidFill>
                  <a:schemeClr val="tx1"/>
                </a:solidFill>
                <a:latin typeface="Arial" panose="020B0604020202020204" pitchFamily="34" charset="0"/>
              </a:defRPr>
            </a:lvl2pPr>
            <a:lvl3pPr eaLnBrk="0" fontAlgn="base" hangingPunct="0">
              <a:spcBef>
                <a:spcPct val="0"/>
              </a:spcBef>
              <a:spcAft>
                <a:spcPct val="0"/>
              </a:spcAft>
              <a:tabLst>
                <a:tab pos="330200" algn="l"/>
              </a:tabLst>
              <a:defRPr>
                <a:solidFill>
                  <a:schemeClr val="tx1"/>
                </a:solidFill>
                <a:latin typeface="Arial" panose="020B0604020202020204" pitchFamily="34" charset="0"/>
              </a:defRPr>
            </a:lvl3pPr>
            <a:lvl4pPr eaLnBrk="0" fontAlgn="base" hangingPunct="0">
              <a:spcBef>
                <a:spcPct val="0"/>
              </a:spcBef>
              <a:spcAft>
                <a:spcPct val="0"/>
              </a:spcAft>
              <a:tabLst>
                <a:tab pos="330200" algn="l"/>
              </a:tabLst>
              <a:defRPr>
                <a:solidFill>
                  <a:schemeClr val="tx1"/>
                </a:solidFill>
                <a:latin typeface="Arial" panose="020B0604020202020204" pitchFamily="34" charset="0"/>
              </a:defRPr>
            </a:lvl4pPr>
            <a:lvl5pPr eaLnBrk="0" fontAlgn="base" hangingPunct="0">
              <a:spcBef>
                <a:spcPct val="0"/>
              </a:spcBef>
              <a:spcAft>
                <a:spcPct val="0"/>
              </a:spcAft>
              <a:tabLst>
                <a:tab pos="330200" algn="l"/>
              </a:tabLst>
              <a:defRPr>
                <a:solidFill>
                  <a:schemeClr val="tx1"/>
                </a:solidFill>
                <a:latin typeface="Arial" panose="020B0604020202020204" pitchFamily="34" charset="0"/>
              </a:defRPr>
            </a:lvl5pPr>
            <a:lvl6pPr eaLnBrk="0" fontAlgn="base" hangingPunct="0">
              <a:spcBef>
                <a:spcPct val="0"/>
              </a:spcBef>
              <a:spcAft>
                <a:spcPct val="0"/>
              </a:spcAft>
              <a:tabLst>
                <a:tab pos="330200" algn="l"/>
              </a:tabLst>
              <a:defRPr>
                <a:solidFill>
                  <a:schemeClr val="tx1"/>
                </a:solidFill>
                <a:latin typeface="Arial" panose="020B0604020202020204" pitchFamily="34" charset="0"/>
              </a:defRPr>
            </a:lvl6pPr>
            <a:lvl7pPr eaLnBrk="0" fontAlgn="base" hangingPunct="0">
              <a:spcBef>
                <a:spcPct val="0"/>
              </a:spcBef>
              <a:spcAft>
                <a:spcPct val="0"/>
              </a:spcAft>
              <a:tabLst>
                <a:tab pos="330200" algn="l"/>
              </a:tabLst>
              <a:defRPr>
                <a:solidFill>
                  <a:schemeClr val="tx1"/>
                </a:solidFill>
                <a:latin typeface="Arial" panose="020B0604020202020204" pitchFamily="34" charset="0"/>
              </a:defRPr>
            </a:lvl7pPr>
            <a:lvl8pPr eaLnBrk="0" fontAlgn="base" hangingPunct="0">
              <a:spcBef>
                <a:spcPct val="0"/>
              </a:spcBef>
              <a:spcAft>
                <a:spcPct val="0"/>
              </a:spcAft>
              <a:tabLst>
                <a:tab pos="330200" algn="l"/>
              </a:tabLst>
              <a:defRPr>
                <a:solidFill>
                  <a:schemeClr val="tx1"/>
                </a:solidFill>
                <a:latin typeface="Arial" panose="020B0604020202020204" pitchFamily="34" charset="0"/>
              </a:defRPr>
            </a:lvl8pPr>
            <a:lvl9pPr eaLnBrk="0" fontAlgn="base" hangingPunct="0">
              <a:spcBef>
                <a:spcPct val="0"/>
              </a:spcBef>
              <a:spcAft>
                <a:spcPct val="0"/>
              </a:spcAft>
              <a:tabLst>
                <a:tab pos="330200" algn="l"/>
              </a:tabLst>
              <a:defRPr>
                <a:solidFill>
                  <a:schemeClr val="tx1"/>
                </a:solidFill>
                <a:latin typeface="Arial" panose="020B0604020202020204" pitchFamily="34" charset="0"/>
              </a:defRPr>
            </a:lvl9pPr>
          </a:lstStyle>
          <a:p>
            <a:pPr lvl="0">
              <a:lnSpc>
                <a:spcPct val="100000"/>
              </a:lnSpc>
            </a:pPr>
            <a:r>
              <a:rPr lang="en-US" altLang="en-US" sz="2000" dirty="0" smtClean="0">
                <a:latin typeface="Sitka Small" panose="02000505000000020004" pitchFamily="2" charset="0"/>
              </a:rPr>
              <a:t>A comprehensive </a:t>
            </a:r>
            <a:r>
              <a:rPr lang="en-US" altLang="en-US" sz="2000" dirty="0">
                <a:latin typeface="Sitka Small" panose="02000505000000020004" pitchFamily="2" charset="0"/>
              </a:rPr>
              <a:t>model of innovation strategy</a:t>
            </a:r>
            <a:endParaRPr kumimoji="0" lang="en-US" altLang="en-US" sz="2000" b="0" i="0" u="none" strike="noStrike" cap="none" normalizeH="0" baseline="0" dirty="0" smtClean="0">
              <a:ln>
                <a:noFill/>
              </a:ln>
              <a:solidFill>
                <a:schemeClr val="tx1"/>
              </a:solidFill>
              <a:effectLst/>
              <a:latin typeface="Sitka Small" panose="02000505000000020004" pitchFamily="2" charset="0"/>
            </a:endParaRPr>
          </a:p>
        </p:txBody>
      </p:sp>
    </p:spTree>
    <p:extLst>
      <p:ext uri="{BB962C8B-B14F-4D97-AF65-F5344CB8AC3E}">
        <p14:creationId xmlns:p14="http://schemas.microsoft.com/office/powerpoint/2010/main" val="253446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Sitka Heading" panose="02000505000000020004" pitchFamily="2" charset="0"/>
              </a:rPr>
              <a:t>Non-equity Strategic </a:t>
            </a:r>
            <a:r>
              <a:rPr lang="en-US" sz="2800" b="1" dirty="0" smtClean="0">
                <a:latin typeface="Sitka Heading" panose="02000505000000020004" pitchFamily="2" charset="0"/>
              </a:rPr>
              <a:t>Alliances</a:t>
            </a:r>
            <a:endParaRPr lang="en-US" sz="2800" b="1" dirty="0">
              <a:latin typeface="Sitka Heading" panose="02000505000000020004" pitchFamily="2" charset="0"/>
            </a:endParaRPr>
          </a:p>
        </p:txBody>
      </p:sp>
      <p:sp>
        <p:nvSpPr>
          <p:cNvPr id="3" name="Content Placeholder 2"/>
          <p:cNvSpPr>
            <a:spLocks noGrp="1"/>
          </p:cNvSpPr>
          <p:nvPr>
            <p:ph idx="1"/>
          </p:nvPr>
        </p:nvSpPr>
        <p:spPr>
          <a:xfrm>
            <a:off x="838200" y="1634400"/>
            <a:ext cx="8651400" cy="2383200"/>
          </a:xfrm>
        </p:spPr>
        <p:txBody>
          <a:bodyPr>
            <a:normAutofit/>
          </a:bodyPr>
          <a:lstStyle/>
          <a:p>
            <a:pPr marL="0" indent="0" algn="just">
              <a:buNone/>
            </a:pPr>
            <a:r>
              <a:rPr lang="en-US" sz="2000" dirty="0">
                <a:cs typeface="Nazanin" panose="00000400000000000000" pitchFamily="2" charset="-78"/>
              </a:rPr>
              <a:t>A second family of methods for gaining access to competencies is involved with creating links with external entities, thus accepting to give up part of the </a:t>
            </a:r>
            <a:r>
              <a:rPr lang="en-US" sz="2000" dirty="0" err="1" smtClean="0">
                <a:cs typeface="Nazanin" panose="00000400000000000000" pitchFamily="2" charset="-78"/>
              </a:rPr>
              <a:t>appropriability</a:t>
            </a:r>
            <a:r>
              <a:rPr lang="en-US" sz="2000" dirty="0" smtClean="0">
                <a:cs typeface="Nazanin" panose="00000400000000000000" pitchFamily="2" charset="-78"/>
              </a:rPr>
              <a:t> of </a:t>
            </a:r>
            <a:r>
              <a:rPr lang="en-US" sz="2000" dirty="0">
                <a:cs typeface="Nazanin" panose="00000400000000000000" pitchFamily="2" charset="-78"/>
              </a:rPr>
              <a:t>the related economic value. The basic way to do so is to create a strategic alliance with another firm, and pursue a joint program of activities, </a:t>
            </a:r>
            <a:r>
              <a:rPr lang="en-US" sz="2000" dirty="0" smtClean="0">
                <a:cs typeface="Nazanin" panose="00000400000000000000" pitchFamily="2" charset="-78"/>
              </a:rPr>
              <a:t>which may </a:t>
            </a:r>
            <a:r>
              <a:rPr lang="en-US" sz="2000" dirty="0">
                <a:cs typeface="Nazanin" panose="00000400000000000000" pitchFamily="2" charset="-78"/>
              </a:rPr>
              <a:t>include R&amp;D and product development</a:t>
            </a:r>
          </a:p>
        </p:txBody>
      </p:sp>
    </p:spTree>
    <p:extLst>
      <p:ext uri="{BB962C8B-B14F-4D97-AF65-F5344CB8AC3E}">
        <p14:creationId xmlns:p14="http://schemas.microsoft.com/office/powerpoint/2010/main" val="3024905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Sitka Heading" panose="02000505000000020004" pitchFamily="2" charset="0"/>
              </a:rPr>
              <a:t>Equity-Based Alliances and Joint </a:t>
            </a:r>
            <a:r>
              <a:rPr lang="en-US" sz="2800" b="1" dirty="0" smtClean="0">
                <a:latin typeface="Sitka Heading" panose="02000505000000020004" pitchFamily="2" charset="0"/>
              </a:rPr>
              <a:t>Ventures</a:t>
            </a:r>
            <a:endParaRPr lang="en-US" sz="2800" b="1" dirty="0">
              <a:latin typeface="Sitka Heading" panose="02000505000000020004" pitchFamily="2" charset="0"/>
            </a:endParaRPr>
          </a:p>
        </p:txBody>
      </p:sp>
      <p:sp>
        <p:nvSpPr>
          <p:cNvPr id="3" name="Content Placeholder 2"/>
          <p:cNvSpPr>
            <a:spLocks noGrp="1"/>
          </p:cNvSpPr>
          <p:nvPr>
            <p:ph idx="1"/>
          </p:nvPr>
        </p:nvSpPr>
        <p:spPr>
          <a:xfrm>
            <a:off x="838200" y="2459225"/>
            <a:ext cx="8377800" cy="2033575"/>
          </a:xfrm>
        </p:spPr>
        <p:txBody>
          <a:bodyPr>
            <a:normAutofit/>
          </a:bodyPr>
          <a:lstStyle/>
          <a:p>
            <a:pPr marL="0" indent="0" algn="just">
              <a:buNone/>
            </a:pPr>
            <a:r>
              <a:rPr lang="en-US" sz="2000" dirty="0"/>
              <a:t>Equity-based alliances and joint ventures have similar objectives to non-equity alliances, but are based on a deeper institutional linkage between </a:t>
            </a:r>
            <a:r>
              <a:rPr lang="en-US" sz="2000" dirty="0" smtClean="0"/>
              <a:t>participating entities</a:t>
            </a:r>
            <a:r>
              <a:rPr lang="en-US" sz="2000" dirty="0"/>
              <a:t>. These entities may exchange shareholdings directly or—more </a:t>
            </a:r>
            <a:r>
              <a:rPr lang="en-US" sz="2000" dirty="0" smtClean="0"/>
              <a:t>commonly—in </a:t>
            </a:r>
            <a:r>
              <a:rPr lang="en-US" sz="2000" dirty="0"/>
              <a:t>an alliance-specific joint venture. At least in principle, the institutional nature of the linkage creates less ambiguity than a purely contractual one.</a:t>
            </a:r>
          </a:p>
        </p:txBody>
      </p:sp>
    </p:spTree>
    <p:extLst>
      <p:ext uri="{BB962C8B-B14F-4D97-AF65-F5344CB8AC3E}">
        <p14:creationId xmlns:p14="http://schemas.microsoft.com/office/powerpoint/2010/main" val="942214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itka Heading" panose="02000505000000020004" pitchFamily="2" charset="0"/>
              </a:rPr>
              <a:t>Co-development</a:t>
            </a:r>
          </a:p>
        </p:txBody>
      </p:sp>
      <p:sp>
        <p:nvSpPr>
          <p:cNvPr id="3" name="Content Placeholder 2"/>
          <p:cNvSpPr>
            <a:spLocks noGrp="1"/>
          </p:cNvSpPr>
          <p:nvPr>
            <p:ph idx="1"/>
          </p:nvPr>
        </p:nvSpPr>
        <p:spPr>
          <a:xfrm>
            <a:off x="838200" y="1915199"/>
            <a:ext cx="7794600" cy="4261763"/>
          </a:xfrm>
        </p:spPr>
        <p:txBody>
          <a:bodyPr>
            <a:normAutofit/>
          </a:bodyPr>
          <a:lstStyle/>
          <a:p>
            <a:pPr marL="0" indent="0" algn="just">
              <a:buNone/>
            </a:pPr>
            <a:r>
              <a:rPr lang="en-US" sz="2400" dirty="0"/>
              <a:t>Co-development often occurs when a company needs to develop components that require highly specific competencies but does not wish—or is unable—to build these competencies in-house, and therefore has to ask a supplier</a:t>
            </a:r>
            <a:r>
              <a:rPr lang="en-US" sz="2400" dirty="0" smtClean="0"/>
              <a:t>.</a:t>
            </a:r>
          </a:p>
          <a:p>
            <a:pPr marL="0" indent="0" algn="just">
              <a:buNone/>
            </a:pPr>
            <a:r>
              <a:rPr lang="en-US" sz="2400" dirty="0" smtClean="0"/>
              <a:t> </a:t>
            </a:r>
            <a:r>
              <a:rPr lang="en-US" sz="2400" dirty="0"/>
              <a:t>In this context, specificity means that these competencies and the ensuing products will be of little or no value, if offered to competitors of the customer company.</a:t>
            </a:r>
          </a:p>
        </p:txBody>
      </p:sp>
    </p:spTree>
    <p:extLst>
      <p:ext uri="{BB962C8B-B14F-4D97-AF65-F5344CB8AC3E}">
        <p14:creationId xmlns:p14="http://schemas.microsoft.com/office/powerpoint/2010/main" val="871536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89" y="447186"/>
            <a:ext cx="11909125" cy="3336537"/>
          </a:xfrm>
        </p:spPr>
      </p:pic>
      <p:sp>
        <p:nvSpPr>
          <p:cNvPr id="5" name="TextBox 4"/>
          <p:cNvSpPr txBox="1"/>
          <p:nvPr/>
        </p:nvSpPr>
        <p:spPr>
          <a:xfrm>
            <a:off x="2747140" y="4067504"/>
            <a:ext cx="6562397" cy="369332"/>
          </a:xfrm>
          <a:prstGeom prst="rect">
            <a:avLst/>
          </a:prstGeom>
          <a:noFill/>
        </p:spPr>
        <p:txBody>
          <a:bodyPr wrap="square" rtlCol="0">
            <a:spAutoFit/>
          </a:bodyPr>
          <a:lstStyle/>
          <a:p>
            <a:r>
              <a:rPr lang="en-US" dirty="0"/>
              <a:t>Fig. 8.5  Choosing among the different types of co-development</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433273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itka Heading" panose="02000505000000020004" pitchFamily="2" charset="0"/>
              </a:rPr>
              <a:t>Open </a:t>
            </a:r>
            <a:r>
              <a:rPr lang="en-US" sz="3200" b="1" dirty="0" smtClean="0">
                <a:latin typeface="Sitka Heading" panose="02000505000000020004" pitchFamily="2" charset="0"/>
              </a:rPr>
              <a:t>Innovation</a:t>
            </a:r>
            <a:endParaRPr lang="en-US" sz="3200" b="1" dirty="0">
              <a:latin typeface="Sitka Heading" panose="02000505000000020004" pitchFamily="2" charset="0"/>
            </a:endParaRPr>
          </a:p>
        </p:txBody>
      </p:sp>
      <p:sp>
        <p:nvSpPr>
          <p:cNvPr id="3" name="Content Placeholder 2"/>
          <p:cNvSpPr>
            <a:spLocks noGrp="1"/>
          </p:cNvSpPr>
          <p:nvPr>
            <p:ph idx="1"/>
          </p:nvPr>
        </p:nvSpPr>
        <p:spPr>
          <a:xfrm>
            <a:off x="763200" y="2095199"/>
            <a:ext cx="8920800" cy="1900801"/>
          </a:xfrm>
        </p:spPr>
        <p:txBody>
          <a:bodyPr>
            <a:normAutofit/>
          </a:bodyPr>
          <a:lstStyle/>
          <a:p>
            <a:pPr marL="0" indent="0" algn="just">
              <a:buNone/>
            </a:pPr>
            <a:r>
              <a:rPr lang="en-US" sz="2400" dirty="0" smtClean="0"/>
              <a:t>Open Innovation can be viewed as an “umbrella” term that encompasses a number of approaches for accessing and developing competencies by looking outside the boundaries of the firm and its immediate surroundings.</a:t>
            </a:r>
            <a:endParaRPr lang="en-US" sz="2400" dirty="0"/>
          </a:p>
        </p:txBody>
      </p:sp>
    </p:spTree>
    <p:extLst>
      <p:ext uri="{BB962C8B-B14F-4D97-AF65-F5344CB8AC3E}">
        <p14:creationId xmlns:p14="http://schemas.microsoft.com/office/powerpoint/2010/main" val="210014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4800" y="5483520"/>
            <a:ext cx="9165600" cy="312073"/>
          </a:xfrm>
          <a:prstGeom prst="rect">
            <a:avLst/>
          </a:prstGeom>
        </p:spPr>
        <p:txBody>
          <a:bodyPr wrap="square">
            <a:spAutoFit/>
          </a:bodyPr>
          <a:lstStyle/>
          <a:p>
            <a:pPr>
              <a:lnSpc>
                <a:spcPct val="102000"/>
              </a:lnSpc>
            </a:pPr>
            <a:r>
              <a:rPr lang="en-US" sz="1400" dirty="0">
                <a:latin typeface="Times New Roman" panose="02020603050405020304" pitchFamily="18" charset="0"/>
                <a:ea typeface="Times New Roman" panose="02020603050405020304" pitchFamily="18" charset="0"/>
                <a:cs typeface="Arial" panose="020B0604020202020204" pitchFamily="34" charset="0"/>
              </a:rPr>
              <a:t>Fig. 8.6 The traditional (closed funnel) approach to innovation, compared to the Open Innovation (open funnel) approach</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64800" y="914399"/>
            <a:ext cx="8771696" cy="4313155"/>
          </a:xfrm>
          <a:prstGeom prst="rect">
            <a:avLst/>
          </a:prstGeom>
        </p:spPr>
      </p:pic>
    </p:spTree>
    <p:extLst>
      <p:ext uri="{BB962C8B-B14F-4D97-AF65-F5344CB8AC3E}">
        <p14:creationId xmlns:p14="http://schemas.microsoft.com/office/powerpoint/2010/main" val="1926320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00" y="794548"/>
            <a:ext cx="9820800" cy="4613192"/>
          </a:xfrm>
          <a:prstGeom prst="rect">
            <a:avLst/>
          </a:prstGeom>
        </p:spPr>
      </p:pic>
    </p:spTree>
    <p:extLst>
      <p:ext uri="{BB962C8B-B14F-4D97-AF65-F5344CB8AC3E}">
        <p14:creationId xmlns:p14="http://schemas.microsoft.com/office/powerpoint/2010/main" val="982936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itka Heading" panose="02000505000000020004" pitchFamily="2" charset="0"/>
              </a:rPr>
              <a:t>Complete Outsourcing</a:t>
            </a:r>
          </a:p>
        </p:txBody>
      </p:sp>
      <p:sp>
        <p:nvSpPr>
          <p:cNvPr id="3" name="Content Placeholder 2"/>
          <p:cNvSpPr>
            <a:spLocks noGrp="1"/>
          </p:cNvSpPr>
          <p:nvPr>
            <p:ph idx="1"/>
          </p:nvPr>
        </p:nvSpPr>
        <p:spPr>
          <a:xfrm>
            <a:off x="838200" y="2200025"/>
            <a:ext cx="8471400" cy="4351338"/>
          </a:xfrm>
        </p:spPr>
        <p:txBody>
          <a:bodyPr>
            <a:normAutofit/>
          </a:bodyPr>
          <a:lstStyle/>
          <a:p>
            <a:pPr marL="0" indent="0" algn="just">
              <a:buNone/>
            </a:pPr>
            <a:r>
              <a:rPr lang="en-US" sz="2400" dirty="0" smtClean="0"/>
              <a:t>In this context, complete outsourcing means that the firm recognizes that a given technological area is non-core, and therefore gives up any further attempt to develop it either internally or through partnerships. From this moment on, the outcomes of this technology will be seen as “black box” components to the firm’s products, and the firm will limit itself to specifying its needs, negotiating purchasing agreements, and checking compliance with specifications.</a:t>
            </a:r>
            <a:endParaRPr lang="en-US" sz="2400" dirty="0"/>
          </a:p>
        </p:txBody>
      </p:sp>
    </p:spTree>
    <p:extLst>
      <p:ext uri="{BB962C8B-B14F-4D97-AF65-F5344CB8AC3E}">
        <p14:creationId xmlns:p14="http://schemas.microsoft.com/office/powerpoint/2010/main" val="417435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848"/>
            <a:ext cx="12192000" cy="7811916"/>
          </a:xfrm>
          <a:prstGeom prst="rect">
            <a:avLst/>
          </a:prstGeom>
          <a:ln>
            <a:noFill/>
          </a:ln>
          <a:effectLst>
            <a:softEdge rad="112500"/>
          </a:effectLst>
        </p:spPr>
      </p:pic>
      <p:sp>
        <p:nvSpPr>
          <p:cNvPr id="2" name="Title 1"/>
          <p:cNvSpPr>
            <a:spLocks noGrp="1"/>
          </p:cNvSpPr>
          <p:nvPr>
            <p:ph type="title"/>
          </p:nvPr>
        </p:nvSpPr>
        <p:spPr>
          <a:xfrm>
            <a:off x="3431860" y="1971971"/>
            <a:ext cx="6602563" cy="2728124"/>
          </a:xfrm>
        </p:spPr>
        <p:txBody>
          <a:bodyPr>
            <a:normAutofit/>
          </a:bodyPr>
          <a:lstStyle/>
          <a:p>
            <a:r>
              <a:rPr lang="en-US" sz="7200" b="1" dirty="0" smtClean="0">
                <a:latin typeface="Sitka Heading" panose="02000505000000020004" pitchFamily="2" charset="0"/>
                <a:cs typeface="Titr" panose="00000700000000000000" pitchFamily="2" charset="-78"/>
              </a:rPr>
              <a:t>THANK YOU</a:t>
            </a:r>
            <a:endParaRPr lang="en-US" sz="7200" b="1" dirty="0">
              <a:latin typeface="Sitka Heading" panose="02000505000000020004" pitchFamily="2" charset="0"/>
              <a:cs typeface="Titr" panose="00000700000000000000" pitchFamily="2" charset="-78"/>
            </a:endParaRPr>
          </a:p>
        </p:txBody>
      </p:sp>
    </p:spTree>
    <p:extLst>
      <p:ext uri="{BB962C8B-B14F-4D97-AF65-F5344CB8AC3E}">
        <p14:creationId xmlns:p14="http://schemas.microsoft.com/office/powerpoint/2010/main" val="2782819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Sitka Heading" panose="02000505000000020004" pitchFamily="2" charset="0"/>
              </a:rPr>
              <a:t>Mapping and Planning a Competency Portfolio</a:t>
            </a:r>
            <a:br>
              <a:rPr lang="en-US" sz="2800" b="1" dirty="0">
                <a:latin typeface="Sitka Heading" panose="02000505000000020004" pitchFamily="2" charset="0"/>
              </a:rPr>
            </a:br>
            <a:endParaRPr lang="en-US" sz="2800" b="1" dirty="0">
              <a:latin typeface="Sitka Heading" panose="02000505000000020004" pitchFamily="2" charset="0"/>
            </a:endParaRPr>
          </a:p>
        </p:txBody>
      </p:sp>
      <p:sp>
        <p:nvSpPr>
          <p:cNvPr id="3" name="Content Placeholder 2"/>
          <p:cNvSpPr>
            <a:spLocks noGrp="1"/>
          </p:cNvSpPr>
          <p:nvPr>
            <p:ph idx="1"/>
          </p:nvPr>
        </p:nvSpPr>
        <p:spPr/>
        <p:txBody>
          <a:bodyPr/>
          <a:lstStyle/>
          <a:p>
            <a:r>
              <a:rPr lang="en-US" dirty="0"/>
              <a:t>In order to manage and develop the competencies portfolio of a firm, the first issue to be solved has to do with </a:t>
            </a:r>
            <a:endParaRPr lang="en-US" dirty="0" smtClean="0"/>
          </a:p>
          <a:p>
            <a:r>
              <a:rPr lang="en-US" dirty="0" smtClean="0"/>
              <a:t>classifying </a:t>
            </a:r>
          </a:p>
          <a:p>
            <a:r>
              <a:rPr lang="en-US" dirty="0" smtClean="0"/>
              <a:t>and assessing competencies</a:t>
            </a:r>
          </a:p>
          <a:p>
            <a:endParaRPr lang="en-US" dirty="0"/>
          </a:p>
          <a:p>
            <a:pPr marL="0" indent="0">
              <a:buNone/>
            </a:pPr>
            <a:r>
              <a:rPr lang="en-US" dirty="0" smtClean="0"/>
              <a:t> </a:t>
            </a:r>
            <a:r>
              <a:rPr lang="en-US" dirty="0"/>
              <a:t>There is no fixed rule in performing this exercise, and each firm will be likely to develop its own method.</a:t>
            </a:r>
          </a:p>
          <a:p>
            <a:endParaRPr lang="en-US" dirty="0"/>
          </a:p>
        </p:txBody>
      </p:sp>
    </p:spTree>
    <p:extLst>
      <p:ext uri="{BB962C8B-B14F-4D97-AF65-F5344CB8AC3E}">
        <p14:creationId xmlns:p14="http://schemas.microsoft.com/office/powerpoint/2010/main" val="3227109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classify and measure </a:t>
            </a:r>
            <a:r>
              <a:rPr lang="en-US" sz="3600" b="1" dirty="0" smtClean="0"/>
              <a:t>routines</a:t>
            </a:r>
            <a:endParaRPr lang="en-US" sz="3600" b="1" dirty="0">
              <a:latin typeface="Sitka Heading" panose="02000505000000020004" pitchFamily="2" charset="0"/>
            </a:endParaRPr>
          </a:p>
        </p:txBody>
      </p:sp>
      <p:sp>
        <p:nvSpPr>
          <p:cNvPr id="3" name="Content Placeholder 2"/>
          <p:cNvSpPr>
            <a:spLocks noGrp="1"/>
          </p:cNvSpPr>
          <p:nvPr>
            <p:ph idx="1"/>
          </p:nvPr>
        </p:nvSpPr>
        <p:spPr/>
        <p:txBody>
          <a:bodyPr>
            <a:normAutofit lnSpcReduction="10000"/>
          </a:bodyPr>
          <a:lstStyle/>
          <a:p>
            <a:r>
              <a:rPr lang="en-US" dirty="0"/>
              <a:t>The firm can therefore define a directory of relevant competencies </a:t>
            </a:r>
            <a:r>
              <a:rPr lang="en-US" dirty="0" smtClean="0"/>
              <a:t>and </a:t>
            </a:r>
            <a:r>
              <a:rPr lang="en-US" dirty="0"/>
              <a:t>then make an inventory of the resources pool that </a:t>
            </a:r>
            <a:r>
              <a:rPr lang="en-US" dirty="0" smtClean="0"/>
              <a:t>are associated </a:t>
            </a:r>
            <a:r>
              <a:rPr lang="en-US" dirty="0"/>
              <a:t>to each. </a:t>
            </a:r>
            <a:endParaRPr lang="en-US" dirty="0" smtClean="0"/>
          </a:p>
          <a:p>
            <a:r>
              <a:rPr lang="en-US" dirty="0" smtClean="0"/>
              <a:t>A </a:t>
            </a:r>
            <a:r>
              <a:rPr lang="en-US" dirty="0"/>
              <a:t>firm may therefore consider its human resources and use the headcount of employees who share a same competence</a:t>
            </a:r>
            <a:r>
              <a:rPr lang="en-US" dirty="0" smtClean="0"/>
              <a:t>.</a:t>
            </a:r>
          </a:p>
          <a:p>
            <a:r>
              <a:rPr lang="en-US" dirty="0" smtClean="0"/>
              <a:t> </a:t>
            </a:r>
            <a:r>
              <a:rPr lang="en-US" dirty="0"/>
              <a:t>In the case of competencies requiring capital-intensive assets, the company could also use fixed assets (e.g., the book value of laboratory equipment associated to each competency</a:t>
            </a:r>
            <a:r>
              <a:rPr lang="en-US" dirty="0" smtClean="0"/>
              <a:t>).</a:t>
            </a:r>
          </a:p>
          <a:p>
            <a:r>
              <a:rPr lang="en-US" dirty="0" smtClean="0"/>
              <a:t> </a:t>
            </a:r>
            <a:r>
              <a:rPr lang="en-US" dirty="0"/>
              <a:t>Alternatively, in the case of industries where intellectual property is highly relevant, the firm could list competencies by using patent classifications and then measure them by counting its patents.</a:t>
            </a:r>
          </a:p>
          <a:p>
            <a:endParaRPr lang="en-US" dirty="0"/>
          </a:p>
        </p:txBody>
      </p:sp>
    </p:spTree>
    <p:extLst>
      <p:ext uri="{BB962C8B-B14F-4D97-AF65-F5344CB8AC3E}">
        <p14:creationId xmlns:p14="http://schemas.microsoft.com/office/powerpoint/2010/main" val="29737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cs typeface="Titr" panose="00000700000000000000" pitchFamily="2" charset="-78"/>
              </a:rPr>
              <a:t>bubble </a:t>
            </a:r>
            <a:r>
              <a:rPr lang="en-US" sz="3200" b="1" dirty="0" smtClean="0">
                <a:cs typeface="Titr" panose="00000700000000000000" pitchFamily="2" charset="-78"/>
              </a:rPr>
              <a:t>charts for </a:t>
            </a:r>
            <a:r>
              <a:rPr lang="en-US" sz="3200" b="1" dirty="0">
                <a:cs typeface="Titr" panose="00000700000000000000" pitchFamily="2" charset="-78"/>
              </a:rPr>
              <a:t>representation of competencies</a:t>
            </a:r>
            <a:endParaRPr lang="en-US" sz="3200" b="1" dirty="0">
              <a:latin typeface="Sitka Heading" panose="02000505000000020004" pitchFamily="2" charset="0"/>
              <a:cs typeface="Titr" panose="00000700000000000000" pitchFamily="2" charset="-78"/>
            </a:endParaRPr>
          </a:p>
        </p:txBody>
      </p:sp>
      <p:sp>
        <p:nvSpPr>
          <p:cNvPr id="3" name="Content Placeholder 2"/>
          <p:cNvSpPr>
            <a:spLocks noGrp="1"/>
          </p:cNvSpPr>
          <p:nvPr>
            <p:ph idx="1"/>
          </p:nvPr>
        </p:nvSpPr>
        <p:spPr>
          <a:xfrm>
            <a:off x="838200" y="1556084"/>
            <a:ext cx="9428747" cy="4620879"/>
          </a:xfrm>
        </p:spPr>
        <p:txBody>
          <a:bodyPr>
            <a:normAutofit/>
          </a:bodyPr>
          <a:lstStyle/>
          <a:p>
            <a:pPr algn="just"/>
            <a:r>
              <a:rPr lang="en-US" sz="2000" dirty="0"/>
              <a:t>Management will identify two axes for locating each competence, and the size of the related resources pool will be represented by the </a:t>
            </a:r>
            <a:r>
              <a:rPr lang="en-US" sz="2000" dirty="0" smtClean="0"/>
              <a:t>diameter </a:t>
            </a:r>
            <a:r>
              <a:rPr lang="en-US" sz="2000" dirty="0"/>
              <a:t>of the </a:t>
            </a:r>
            <a:r>
              <a:rPr lang="en-US" sz="2000" dirty="0" smtClean="0"/>
              <a:t>bubble</a:t>
            </a:r>
          </a:p>
          <a:p>
            <a:pPr algn="just"/>
            <a:endParaRPr lang="en-US" sz="2000" dirty="0"/>
          </a:p>
          <a:p>
            <a:pPr algn="just"/>
            <a:endParaRPr lang="en-US" sz="2000" dirty="0" smtClean="0"/>
          </a:p>
          <a:p>
            <a:pPr algn="just"/>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9811" y="2650080"/>
            <a:ext cx="8031494" cy="3004761"/>
          </a:xfrm>
          <a:prstGeom prst="rect">
            <a:avLst/>
          </a:prstGeom>
          <a:noFill/>
        </p:spPr>
      </p:pic>
      <p:sp>
        <p:nvSpPr>
          <p:cNvPr id="7" name="TextBox 6"/>
          <p:cNvSpPr txBox="1"/>
          <p:nvPr/>
        </p:nvSpPr>
        <p:spPr>
          <a:xfrm>
            <a:off x="1114926" y="5578644"/>
            <a:ext cx="9055769" cy="954107"/>
          </a:xfrm>
          <a:prstGeom prst="rect">
            <a:avLst/>
          </a:prstGeom>
          <a:noFill/>
        </p:spPr>
        <p:txBody>
          <a:bodyPr wrap="square" rtlCol="0">
            <a:spAutoFit/>
          </a:bodyPr>
          <a:lstStyle/>
          <a:p>
            <a:r>
              <a:rPr lang="en-US" sz="1400" dirty="0"/>
              <a:t> </a:t>
            </a:r>
          </a:p>
          <a:p>
            <a:r>
              <a:rPr lang="en-US" sz="1400" dirty="0"/>
              <a:t>Fig. 8.1 An example bubble chart representing an “As-Is” portfolio of corporate competencies (area to the right) and a “To-Be” one (area stretching top left to bottom right)</a:t>
            </a:r>
          </a:p>
          <a:p>
            <a:endParaRPr lang="en-US" sz="1400" kern="1200" dirty="0">
              <a:solidFill>
                <a:schemeClr val="tx1"/>
              </a:solidFill>
            </a:endParaRPr>
          </a:p>
        </p:txBody>
      </p:sp>
    </p:spTree>
    <p:extLst>
      <p:ext uri="{BB962C8B-B14F-4D97-AF65-F5344CB8AC3E}">
        <p14:creationId xmlns:p14="http://schemas.microsoft.com/office/powerpoint/2010/main" val="1014198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074" y="1585490"/>
            <a:ext cx="5452290" cy="3617129"/>
          </a:xfrm>
        </p:spPr>
      </p:pic>
      <p:pic>
        <p:nvPicPr>
          <p:cNvPr id="19" name="Picture 18"/>
          <p:cNvPicPr>
            <a:picLocks noChangeAspect="1"/>
          </p:cNvPicPr>
          <p:nvPr/>
        </p:nvPicPr>
        <p:blipFill>
          <a:blip r:embed="rId3"/>
          <a:stretch>
            <a:fillRect/>
          </a:stretch>
        </p:blipFill>
        <p:spPr>
          <a:xfrm>
            <a:off x="6099049" y="1514763"/>
            <a:ext cx="5448772" cy="3970364"/>
          </a:xfrm>
          <a:prstGeom prst="rect">
            <a:avLst/>
          </a:prstGeom>
        </p:spPr>
      </p:pic>
      <p:sp>
        <p:nvSpPr>
          <p:cNvPr id="20" name="Rectangle 19"/>
          <p:cNvSpPr/>
          <p:nvPr/>
        </p:nvSpPr>
        <p:spPr>
          <a:xfrm>
            <a:off x="1447798" y="5975132"/>
            <a:ext cx="8902263" cy="400110"/>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cs typeface="Arial" panose="020B0604020202020204" pitchFamily="34" charset="0"/>
              </a:rPr>
              <a:t>The main trade-offs in choosing an approach for competency development</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75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Sitka Heading" panose="02000505000000020004" pitchFamily="2" charset="0"/>
                <a:cs typeface="Titr" panose="00000700000000000000" pitchFamily="2" charset="-78"/>
              </a:rPr>
              <a:t>I</a:t>
            </a:r>
            <a:r>
              <a:rPr lang="en-US" sz="2800" b="1" dirty="0" smtClean="0">
                <a:latin typeface="Sitka Heading" panose="02000505000000020004" pitchFamily="2" charset="0"/>
                <a:cs typeface="Titr" panose="00000700000000000000" pitchFamily="2" charset="-78"/>
              </a:rPr>
              <a:t>dentify HOW competencies have to be developed </a:t>
            </a:r>
            <a:endParaRPr lang="en-US" sz="2800" b="1" dirty="0">
              <a:latin typeface="Sitka Heading" panose="02000505000000020004" pitchFamily="2" charset="0"/>
              <a:cs typeface="Titr" panose="00000700000000000000" pitchFamily="2" charset="-78"/>
            </a:endParaRPr>
          </a:p>
        </p:txBody>
      </p:sp>
      <p:sp>
        <p:nvSpPr>
          <p:cNvPr id="3" name="Content Placeholder 2"/>
          <p:cNvSpPr>
            <a:spLocks noGrp="1"/>
          </p:cNvSpPr>
          <p:nvPr>
            <p:ph idx="1"/>
          </p:nvPr>
        </p:nvSpPr>
        <p:spPr>
          <a:xfrm>
            <a:off x="909144" y="2803087"/>
            <a:ext cx="9306910" cy="1808327"/>
          </a:xfrm>
        </p:spPr>
        <p:txBody>
          <a:bodyPr/>
          <a:lstStyle/>
          <a:p>
            <a:r>
              <a:rPr lang="en-US" dirty="0"/>
              <a:t>internally by the firm (“make</a:t>
            </a:r>
            <a:r>
              <a:rPr lang="en-US" dirty="0" smtClean="0"/>
              <a:t>”)</a:t>
            </a:r>
          </a:p>
          <a:p>
            <a:r>
              <a:rPr lang="en-US" dirty="0" smtClean="0"/>
              <a:t> </a:t>
            </a:r>
            <a:r>
              <a:rPr lang="en-US" dirty="0"/>
              <a:t>by using selected suppliers (“buy</a:t>
            </a:r>
            <a:r>
              <a:rPr lang="en-US" dirty="0" smtClean="0"/>
              <a:t>”)</a:t>
            </a:r>
          </a:p>
          <a:p>
            <a:r>
              <a:rPr lang="en-US" dirty="0" smtClean="0"/>
              <a:t> </a:t>
            </a:r>
            <a:r>
              <a:rPr lang="en-US" dirty="0"/>
              <a:t>or by associating with complementors and customers</a:t>
            </a:r>
          </a:p>
        </p:txBody>
      </p:sp>
    </p:spTree>
    <p:extLst>
      <p:ext uri="{BB962C8B-B14F-4D97-AF65-F5344CB8AC3E}">
        <p14:creationId xmlns:p14="http://schemas.microsoft.com/office/powerpoint/2010/main" val="246867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itka Heading" panose="02000505000000020004" pitchFamily="2" charset="0"/>
              </a:rPr>
              <a:t>WHAT KIND OF COMPETENCE?</a:t>
            </a:r>
            <a:endParaRPr lang="en-US" dirty="0">
              <a:latin typeface="Sitka Heading" panose="02000505000000020004" pitchFamily="2" charset="0"/>
            </a:endParaRPr>
          </a:p>
        </p:txBody>
      </p:sp>
      <p:sp>
        <p:nvSpPr>
          <p:cNvPr id="3" name="Content Placeholder 2"/>
          <p:cNvSpPr>
            <a:spLocks noGrp="1"/>
          </p:cNvSpPr>
          <p:nvPr>
            <p:ph idx="1"/>
          </p:nvPr>
        </p:nvSpPr>
        <p:spPr/>
        <p:txBody>
          <a:bodyPr/>
          <a:lstStyle/>
          <a:p>
            <a:pPr marL="0" indent="0">
              <a:buNone/>
            </a:pPr>
            <a:r>
              <a:rPr lang="en-US" dirty="0"/>
              <a:t>competence </a:t>
            </a:r>
            <a:r>
              <a:rPr lang="en-US" dirty="0" smtClean="0"/>
              <a:t>is recognized </a:t>
            </a:r>
            <a:r>
              <a:rPr lang="en-US" dirty="0"/>
              <a:t>to be </a:t>
            </a:r>
            <a:r>
              <a:rPr lang="en-US" dirty="0" smtClean="0"/>
              <a:t>:</a:t>
            </a:r>
          </a:p>
          <a:p>
            <a:endParaRPr lang="en-US" dirty="0"/>
          </a:p>
          <a:p>
            <a:r>
              <a:rPr lang="en-US" dirty="0" smtClean="0"/>
              <a:t>core </a:t>
            </a:r>
            <a:r>
              <a:rPr lang="en-US" dirty="0"/>
              <a:t>(in-house development will obviously be recommended in this </a:t>
            </a:r>
            <a:r>
              <a:rPr lang="en-US" dirty="0" smtClean="0"/>
              <a:t>case)</a:t>
            </a:r>
          </a:p>
          <a:p>
            <a:endParaRPr lang="en-US" dirty="0"/>
          </a:p>
          <a:p>
            <a:r>
              <a:rPr lang="en-US" dirty="0" smtClean="0"/>
              <a:t>non-core </a:t>
            </a:r>
            <a:r>
              <a:rPr lang="en-US" dirty="0"/>
              <a:t>and generic (contracting with generic suppliers will </a:t>
            </a:r>
            <a:r>
              <a:rPr lang="en-US" dirty="0" smtClean="0"/>
              <a:t>in general </a:t>
            </a:r>
            <a:r>
              <a:rPr lang="en-US" dirty="0"/>
              <a:t>make sense, unless cost analysis suggests differently)</a:t>
            </a:r>
          </a:p>
        </p:txBody>
      </p:sp>
    </p:spTree>
    <p:extLst>
      <p:ext uri="{BB962C8B-B14F-4D97-AF65-F5344CB8AC3E}">
        <p14:creationId xmlns:p14="http://schemas.microsoft.com/office/powerpoint/2010/main" val="166303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79" y="909036"/>
            <a:ext cx="10515600" cy="1325563"/>
          </a:xfrm>
        </p:spPr>
        <p:txBody>
          <a:bodyPr>
            <a:noAutofit/>
          </a:bodyPr>
          <a:lstStyle/>
          <a:p>
            <a:r>
              <a:rPr lang="en-US" sz="2400" b="1" dirty="0">
                <a:latin typeface="Sitka Heading" panose="02000505000000020004" pitchFamily="2" charset="0"/>
              </a:rPr>
              <a:t>The Relationship Between R&amp;D Expenditure and Corporate Performance</a:t>
            </a:r>
            <a:br>
              <a:rPr lang="en-US" sz="2400" b="1" dirty="0">
                <a:latin typeface="Sitka Heading" panose="02000505000000020004" pitchFamily="2" charset="0"/>
              </a:rPr>
            </a:br>
            <a:endParaRPr lang="en-US" sz="2400" b="1" dirty="0">
              <a:latin typeface="Sitka Heading" panose="02000505000000020004" pitchFamily="2" charset="0"/>
            </a:endParaRPr>
          </a:p>
        </p:txBody>
      </p:sp>
      <p:sp>
        <p:nvSpPr>
          <p:cNvPr id="3" name="Content Placeholder 2"/>
          <p:cNvSpPr>
            <a:spLocks noGrp="1"/>
          </p:cNvSpPr>
          <p:nvPr>
            <p:ph idx="1"/>
          </p:nvPr>
        </p:nvSpPr>
        <p:spPr>
          <a:xfrm>
            <a:off x="838200" y="3496770"/>
            <a:ext cx="10515600" cy="1327478"/>
          </a:xfrm>
        </p:spPr>
        <p:txBody>
          <a:bodyPr/>
          <a:lstStyle/>
          <a:p>
            <a:r>
              <a:rPr lang="en-US" dirty="0" smtClean="0"/>
              <a:t>ratio </a:t>
            </a:r>
            <a:r>
              <a:rPr lang="en-US" dirty="0"/>
              <a:t>between R&amp;D expenditure and </a:t>
            </a:r>
            <a:r>
              <a:rPr lang="en-US" dirty="0" smtClean="0"/>
              <a:t>sales</a:t>
            </a:r>
          </a:p>
          <a:p>
            <a:r>
              <a:rPr lang="en-US" dirty="0"/>
              <a:t>the ratio between R&amp;D expenditure and </a:t>
            </a:r>
            <a:r>
              <a:rPr lang="en-US" dirty="0" smtClean="0"/>
              <a:t>GDP</a:t>
            </a:r>
          </a:p>
          <a:p>
            <a:endParaRPr lang="en-US" dirty="0"/>
          </a:p>
          <a:p>
            <a:endParaRPr lang="en-US" dirty="0" smtClean="0"/>
          </a:p>
          <a:p>
            <a:endParaRPr lang="en-US" dirty="0"/>
          </a:p>
        </p:txBody>
      </p:sp>
    </p:spTree>
    <p:extLst>
      <p:ext uri="{BB962C8B-B14F-4D97-AF65-F5344CB8AC3E}">
        <p14:creationId xmlns:p14="http://schemas.microsoft.com/office/powerpoint/2010/main" val="3205777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TotalTime>
  <Words>1231</Words>
  <Application>Microsoft Office PowerPoint</Application>
  <PresentationFormat>Widescreen</PresentationFormat>
  <Paragraphs>89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Nazanin</vt:lpstr>
      <vt:lpstr>Sitka Heading</vt:lpstr>
      <vt:lpstr>Sitka Small</vt:lpstr>
      <vt:lpstr>Times New Roman</vt:lpstr>
      <vt:lpstr>Titr</vt:lpstr>
      <vt:lpstr>Office Theme</vt:lpstr>
      <vt:lpstr>Innovation Strategy  as the Management of Competencies </vt:lpstr>
      <vt:lpstr>A comprehensive model of innovation strategy</vt:lpstr>
      <vt:lpstr>Mapping and Planning a Competency Portfolio </vt:lpstr>
      <vt:lpstr>classify and measure routines</vt:lpstr>
      <vt:lpstr>bubble charts for representation of competencies</vt:lpstr>
      <vt:lpstr>PowerPoint Presentation</vt:lpstr>
      <vt:lpstr>Identify HOW competencies have to be developed </vt:lpstr>
      <vt:lpstr>WHAT KIND OF COMPETENCE?</vt:lpstr>
      <vt:lpstr>The Relationship Between R&amp;D Expenditure and Corporate Performance </vt:lpstr>
      <vt:lpstr>organizational intelligence</vt:lpstr>
      <vt:lpstr>worker productivity and incentives</vt:lpstr>
      <vt:lpstr>PowerPoint Presentation</vt:lpstr>
      <vt:lpstr>Corporate Venturing</vt:lpstr>
      <vt:lpstr>PowerPoint Presentation</vt:lpstr>
      <vt:lpstr>Technology Acquisitions</vt:lpstr>
      <vt:lpstr>PowerPoint Presentation</vt:lpstr>
      <vt:lpstr>Corporate Venturing</vt:lpstr>
      <vt:lpstr>Ecosystem Venturing</vt:lpstr>
      <vt:lpstr>Hiring Human Resources</vt:lpstr>
      <vt:lpstr>Non-equity Strategic Alliances</vt:lpstr>
      <vt:lpstr>Equity-Based Alliances and Joint Ventures</vt:lpstr>
      <vt:lpstr>Co-development</vt:lpstr>
      <vt:lpstr>PowerPoint Presentation</vt:lpstr>
      <vt:lpstr>Open Innovation</vt:lpstr>
      <vt:lpstr>PowerPoint Presentation</vt:lpstr>
      <vt:lpstr>PowerPoint Presentation</vt:lpstr>
      <vt:lpstr>Complete Outsourcing</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Strategy  as the Management of Competencies</dc:title>
  <dc:creator>Microsoft account</dc:creator>
  <cp:lastModifiedBy>Microsoft account</cp:lastModifiedBy>
  <cp:revision>34</cp:revision>
  <dcterms:created xsi:type="dcterms:W3CDTF">2022-11-26T10:10:22Z</dcterms:created>
  <dcterms:modified xsi:type="dcterms:W3CDTF">2022-11-26T22:11:59Z</dcterms:modified>
</cp:coreProperties>
</file>