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7" r:id="rId8"/>
    <p:sldId id="266" r:id="rId9"/>
    <p:sldId id="263" r:id="rId10"/>
    <p:sldId id="262" r:id="rId11"/>
    <p:sldId id="268" r:id="rId12"/>
    <p:sldId id="269" r:id="rId13"/>
    <p:sldId id="270" r:id="rId14"/>
    <p:sldId id="271" r:id="rId15"/>
    <p:sldId id="272" r:id="rId16"/>
    <p:sldId id="261" r:id="rId17"/>
    <p:sldId id="260" r:id="rId18"/>
    <p:sldId id="275" r:id="rId19"/>
    <p:sldId id="274" r:id="rId20"/>
    <p:sldId id="277" r:id="rId21"/>
    <p:sldId id="278" r:id="rId22"/>
    <p:sldId id="279" r:id="rId23"/>
    <p:sldId id="280" r:id="rId24"/>
    <p:sldId id="281" r:id="rId25"/>
    <p:sldId id="282" r:id="rId26"/>
    <p:sldId id="286" r:id="rId27"/>
    <p:sldId id="287" r:id="rId28"/>
    <p:sldId id="288" r:id="rId29"/>
    <p:sldId id="289" r:id="rId30"/>
    <p:sldId id="285" r:id="rId31"/>
    <p:sldId id="290" r:id="rId32"/>
    <p:sldId id="291" r:id="rId33"/>
    <p:sldId id="284" r:id="rId34"/>
    <p:sldId id="276" r:id="rId35"/>
    <p:sldId id="292" r:id="rId36"/>
    <p:sldId id="293" r:id="rId37"/>
    <p:sldId id="294" r:id="rId38"/>
    <p:sldId id="295" r:id="rId39"/>
    <p:sldId id="273" r:id="rId40"/>
    <p:sldId id="296" r:id="rId41"/>
    <p:sldId id="297" r:id="rId42"/>
    <p:sldId id="298" r:id="rId43"/>
    <p:sldId id="299" r:id="rId44"/>
    <p:sldId id="300" r:id="rId45"/>
    <p:sldId id="301" r:id="rId46"/>
    <p:sldId id="302" r:id="rId47"/>
    <p:sldId id="303" r:id="rId4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9" d="100"/>
          <a:sy n="89" d="100"/>
        </p:scale>
        <p:origin x="46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622E34-59C6-4929-9A08-3E1AADAB2F47}"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8C601F5A-0723-465D-8A85-479C4A5381FE}">
      <dgm:prSet phldrT="[Text]">
        <dgm:style>
          <a:lnRef idx="1">
            <a:schemeClr val="accent4"/>
          </a:lnRef>
          <a:fillRef idx="2">
            <a:schemeClr val="accent4"/>
          </a:fillRef>
          <a:effectRef idx="1">
            <a:schemeClr val="accent4"/>
          </a:effectRef>
          <a:fontRef idx="minor">
            <a:schemeClr val="dk1"/>
          </a:fontRef>
        </dgm:style>
      </dgm:prSet>
      <dgm:spPr>
        <a:ln/>
      </dgm:spPr>
      <dgm:t>
        <a:bodyPr/>
        <a:lstStyle/>
        <a:p>
          <a:r>
            <a:rPr lang="fa-IR" dirty="0" smtClean="0"/>
            <a:t>دریافت سفارش از مشتری</a:t>
          </a:r>
          <a:endParaRPr lang="en-US" dirty="0"/>
        </a:p>
      </dgm:t>
    </dgm:pt>
    <dgm:pt modelId="{BD28CAA3-8599-4754-BCFB-C58C26323D94}" type="parTrans" cxnId="{05E7793F-0D45-4B9B-8913-3074D2EF8AB0}">
      <dgm:prSet/>
      <dgm:spPr/>
      <dgm:t>
        <a:bodyPr/>
        <a:lstStyle/>
        <a:p>
          <a:endParaRPr lang="en-US"/>
        </a:p>
      </dgm:t>
    </dgm:pt>
    <dgm:pt modelId="{CB1933E7-309D-42E4-AB66-CEC1F3B19304}" type="sibTrans" cxnId="{05E7793F-0D45-4B9B-8913-3074D2EF8AB0}">
      <dgm:prSet/>
      <dgm:spPr/>
      <dgm:t>
        <a:bodyPr/>
        <a:lstStyle/>
        <a:p>
          <a:endParaRPr lang="en-US"/>
        </a:p>
      </dgm:t>
    </dgm:pt>
    <dgm:pt modelId="{79B1BDF8-26FA-442C-836F-2BDDD69203AB}">
      <dgm:prSet phldrT="[Text]">
        <dgm:style>
          <a:lnRef idx="1">
            <a:schemeClr val="accent4"/>
          </a:lnRef>
          <a:fillRef idx="2">
            <a:schemeClr val="accent4"/>
          </a:fillRef>
          <a:effectRef idx="1">
            <a:schemeClr val="accent4"/>
          </a:effectRef>
          <a:fontRef idx="minor">
            <a:schemeClr val="dk1"/>
          </a:fontRef>
        </dgm:style>
      </dgm:prSet>
      <dgm:spPr>
        <a:ln/>
      </dgm:spPr>
      <dgm:t>
        <a:bodyPr/>
        <a:lstStyle/>
        <a:p>
          <a:r>
            <a:rPr lang="fa-IR" dirty="0" smtClean="0"/>
            <a:t>اطمینان از اعتبار حساب</a:t>
          </a:r>
        </a:p>
      </dgm:t>
    </dgm:pt>
    <dgm:pt modelId="{51B65624-6B5B-4667-842A-235DCD797421}" type="parTrans" cxnId="{40ED4F5D-A5EB-40A3-A75A-3441A0F5233D}">
      <dgm:prSet/>
      <dgm:spPr/>
      <dgm:t>
        <a:bodyPr/>
        <a:lstStyle/>
        <a:p>
          <a:endParaRPr lang="en-US"/>
        </a:p>
      </dgm:t>
    </dgm:pt>
    <dgm:pt modelId="{DB03FF51-3D39-40D2-88AA-0B9FCFC27D67}" type="sibTrans" cxnId="{40ED4F5D-A5EB-40A3-A75A-3441A0F5233D}">
      <dgm:prSet/>
      <dgm:spPr/>
      <dgm:t>
        <a:bodyPr/>
        <a:lstStyle/>
        <a:p>
          <a:endParaRPr lang="en-US"/>
        </a:p>
      </dgm:t>
    </dgm:pt>
    <dgm:pt modelId="{D24C2095-73FE-4B6D-B157-C74CD2A8525A}">
      <dgm:prSet phldrT="[Text]">
        <dgm:style>
          <a:lnRef idx="1">
            <a:schemeClr val="accent4"/>
          </a:lnRef>
          <a:fillRef idx="2">
            <a:schemeClr val="accent4"/>
          </a:fillRef>
          <a:effectRef idx="1">
            <a:schemeClr val="accent4"/>
          </a:effectRef>
          <a:fontRef idx="minor">
            <a:schemeClr val="dk1"/>
          </a:fontRef>
        </dgm:style>
      </dgm:prSet>
      <dgm:spPr>
        <a:ln/>
      </dgm:spPr>
      <dgm:t>
        <a:bodyPr/>
        <a:lstStyle/>
        <a:p>
          <a:r>
            <a:rPr lang="fa-IR" dirty="0" smtClean="0"/>
            <a:t>ایجاد سفارش</a:t>
          </a:r>
          <a:endParaRPr lang="en-US" dirty="0"/>
        </a:p>
      </dgm:t>
    </dgm:pt>
    <dgm:pt modelId="{6AA4C7EC-24D7-46CC-9B4C-A9E496AAEA2F}" type="parTrans" cxnId="{11F35E4D-3DC0-4028-84F9-C47E5B523105}">
      <dgm:prSet/>
      <dgm:spPr/>
      <dgm:t>
        <a:bodyPr/>
        <a:lstStyle/>
        <a:p>
          <a:endParaRPr lang="en-US"/>
        </a:p>
      </dgm:t>
    </dgm:pt>
    <dgm:pt modelId="{70415BDD-2A67-49C0-81CE-FB24AEBA8B35}" type="sibTrans" cxnId="{11F35E4D-3DC0-4028-84F9-C47E5B523105}">
      <dgm:prSet/>
      <dgm:spPr/>
      <dgm:t>
        <a:bodyPr/>
        <a:lstStyle/>
        <a:p>
          <a:endParaRPr lang="en-US"/>
        </a:p>
      </dgm:t>
    </dgm:pt>
    <dgm:pt modelId="{362929CA-F4A1-492C-BA66-6C284C5208DE}">
      <dgm:prSet>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dirty="0" smtClean="0"/>
            <a:t>تامین</a:t>
          </a:r>
          <a:r>
            <a:rPr lang="fa-IR" baseline="0" dirty="0" smtClean="0"/>
            <a:t> خدمات و کالا</a:t>
          </a:r>
          <a:endParaRPr lang="en-US" dirty="0"/>
        </a:p>
      </dgm:t>
    </dgm:pt>
    <dgm:pt modelId="{09EDA8E9-2376-4776-A729-54F41FFF3D92}" type="parTrans" cxnId="{000DE56B-9B32-4ADE-9629-A3A511ABE9C2}">
      <dgm:prSet/>
      <dgm:spPr/>
      <dgm:t>
        <a:bodyPr/>
        <a:lstStyle/>
        <a:p>
          <a:endParaRPr lang="en-US"/>
        </a:p>
      </dgm:t>
    </dgm:pt>
    <dgm:pt modelId="{774C5FE4-7237-4D0E-B46E-5C5C1777F3FE}" type="sibTrans" cxnId="{000DE56B-9B32-4ADE-9629-A3A511ABE9C2}">
      <dgm:prSet/>
      <dgm:spPr/>
      <dgm:t>
        <a:bodyPr/>
        <a:lstStyle/>
        <a:p>
          <a:endParaRPr lang="en-US"/>
        </a:p>
      </dgm:t>
    </dgm:pt>
    <dgm:pt modelId="{1242C772-2451-4AC6-B5FA-D699C5D29955}">
      <dgm:prSet>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dirty="0" smtClean="0"/>
            <a:t>بسته بندی و باربری</a:t>
          </a:r>
          <a:endParaRPr lang="en-US" dirty="0"/>
        </a:p>
      </dgm:t>
    </dgm:pt>
    <dgm:pt modelId="{79FC184A-EB56-4974-8226-CEED17CF466B}" type="parTrans" cxnId="{23FDE80F-E073-4CC6-956D-9C4E7825260E}">
      <dgm:prSet/>
      <dgm:spPr/>
      <dgm:t>
        <a:bodyPr/>
        <a:lstStyle/>
        <a:p>
          <a:endParaRPr lang="en-US"/>
        </a:p>
      </dgm:t>
    </dgm:pt>
    <dgm:pt modelId="{EC17D11A-78BA-499A-A087-916F4E8394C6}" type="sibTrans" cxnId="{23FDE80F-E073-4CC6-956D-9C4E7825260E}">
      <dgm:prSet/>
      <dgm:spPr/>
      <dgm:t>
        <a:bodyPr/>
        <a:lstStyle/>
        <a:p>
          <a:endParaRPr lang="en-US"/>
        </a:p>
      </dgm:t>
    </dgm:pt>
    <dgm:pt modelId="{C4852323-4117-4A8E-B738-9D1279DEAA82}">
      <dgm:prSet>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dirty="0" smtClean="0"/>
            <a:t>ارسال</a:t>
          </a:r>
          <a:r>
            <a:rPr lang="fa-IR" baseline="0" dirty="0" smtClean="0"/>
            <a:t> خدمات</a:t>
          </a:r>
          <a:endParaRPr lang="en-US" dirty="0"/>
        </a:p>
      </dgm:t>
    </dgm:pt>
    <dgm:pt modelId="{1ED0B434-7DC5-4FFE-AB81-C37A965D7583}" type="parTrans" cxnId="{F4F2CD43-E868-4211-964A-C197FC2AD6A9}">
      <dgm:prSet/>
      <dgm:spPr/>
      <dgm:t>
        <a:bodyPr/>
        <a:lstStyle/>
        <a:p>
          <a:endParaRPr lang="en-US"/>
        </a:p>
      </dgm:t>
    </dgm:pt>
    <dgm:pt modelId="{4E693511-DC6E-4D5D-9988-609674517977}" type="sibTrans" cxnId="{F4F2CD43-E868-4211-964A-C197FC2AD6A9}">
      <dgm:prSet/>
      <dgm:spPr/>
      <dgm:t>
        <a:bodyPr/>
        <a:lstStyle/>
        <a:p>
          <a:endParaRPr lang="en-US"/>
        </a:p>
      </dgm:t>
    </dgm:pt>
    <dgm:pt modelId="{E6C0F3AC-E6E7-4155-8D2F-3A70888BCCB6}">
      <dgm:prSet>
        <dgm:style>
          <a:lnRef idx="1">
            <a:schemeClr val="accent4"/>
          </a:lnRef>
          <a:fillRef idx="2">
            <a:schemeClr val="accent4"/>
          </a:fillRef>
          <a:effectRef idx="1">
            <a:schemeClr val="accent4"/>
          </a:effectRef>
          <a:fontRef idx="minor">
            <a:schemeClr val="dk1"/>
          </a:fontRef>
        </dgm:style>
      </dgm:prSet>
      <dgm:spPr>
        <a:ln/>
      </dgm:spPr>
      <dgm:t>
        <a:bodyPr/>
        <a:lstStyle/>
        <a:p>
          <a:pPr rtl="1"/>
          <a:r>
            <a:rPr lang="fa-IR" dirty="0" smtClean="0"/>
            <a:t>دریافت هزینه</a:t>
          </a:r>
          <a:endParaRPr lang="en-US" dirty="0"/>
        </a:p>
      </dgm:t>
    </dgm:pt>
    <dgm:pt modelId="{F7498C91-6DE7-4190-91E6-E60258134F94}" type="parTrans" cxnId="{1EB250D2-9C5F-4B39-BFDB-1AAF7EEE6769}">
      <dgm:prSet/>
      <dgm:spPr/>
      <dgm:t>
        <a:bodyPr/>
        <a:lstStyle/>
        <a:p>
          <a:endParaRPr lang="en-US"/>
        </a:p>
      </dgm:t>
    </dgm:pt>
    <dgm:pt modelId="{672D3997-2B91-4335-852D-CDC29C3F0E7E}" type="sibTrans" cxnId="{1EB250D2-9C5F-4B39-BFDB-1AAF7EEE6769}">
      <dgm:prSet/>
      <dgm:spPr/>
      <dgm:t>
        <a:bodyPr/>
        <a:lstStyle/>
        <a:p>
          <a:endParaRPr lang="en-US"/>
        </a:p>
      </dgm:t>
    </dgm:pt>
    <dgm:pt modelId="{A158736A-958C-43C6-A4AC-23C1CD3081BC}" type="pres">
      <dgm:prSet presAssocID="{6F622E34-59C6-4929-9A08-3E1AADAB2F47}" presName="CompostProcess" presStyleCnt="0">
        <dgm:presLayoutVars>
          <dgm:dir/>
          <dgm:resizeHandles val="exact"/>
        </dgm:presLayoutVars>
      </dgm:prSet>
      <dgm:spPr/>
      <dgm:t>
        <a:bodyPr/>
        <a:lstStyle/>
        <a:p>
          <a:endParaRPr lang="en-US"/>
        </a:p>
      </dgm:t>
    </dgm:pt>
    <dgm:pt modelId="{0C85F78C-6582-44D2-B87E-15E47E87A0C9}" type="pres">
      <dgm:prSet presAssocID="{6F622E34-59C6-4929-9A08-3E1AADAB2F47}" presName="arrow" presStyleLbl="bgShp" presStyleIdx="0" presStyleCnt="1">
        <dgm:style>
          <a:lnRef idx="1">
            <a:schemeClr val="accent4"/>
          </a:lnRef>
          <a:fillRef idx="2">
            <a:schemeClr val="accent4"/>
          </a:fillRef>
          <a:effectRef idx="1">
            <a:schemeClr val="accent4"/>
          </a:effectRef>
          <a:fontRef idx="minor">
            <a:schemeClr val="dk1"/>
          </a:fontRef>
        </dgm:style>
      </dgm:prSet>
      <dgm:spPr>
        <a:ln/>
      </dgm:spPr>
      <dgm:t>
        <a:bodyPr/>
        <a:lstStyle/>
        <a:p>
          <a:endParaRPr lang="en-US"/>
        </a:p>
      </dgm:t>
    </dgm:pt>
    <dgm:pt modelId="{947F8295-C5BE-4F0C-8AA0-E67E8A75F49A}" type="pres">
      <dgm:prSet presAssocID="{6F622E34-59C6-4929-9A08-3E1AADAB2F47}" presName="linearProcess" presStyleCnt="0"/>
      <dgm:spPr/>
    </dgm:pt>
    <dgm:pt modelId="{69972936-9870-47F1-9C2A-FEA0DC8E3584}" type="pres">
      <dgm:prSet presAssocID="{8C601F5A-0723-465D-8A85-479C4A5381FE}" presName="textNode" presStyleLbl="node1" presStyleIdx="0" presStyleCnt="7">
        <dgm:presLayoutVars>
          <dgm:bulletEnabled val="1"/>
        </dgm:presLayoutVars>
      </dgm:prSet>
      <dgm:spPr/>
      <dgm:t>
        <a:bodyPr/>
        <a:lstStyle/>
        <a:p>
          <a:endParaRPr lang="en-US"/>
        </a:p>
      </dgm:t>
    </dgm:pt>
    <dgm:pt modelId="{490F9B6E-AF2E-4115-8D85-D814BC0422A6}" type="pres">
      <dgm:prSet presAssocID="{CB1933E7-309D-42E4-AB66-CEC1F3B19304}" presName="sibTrans" presStyleCnt="0"/>
      <dgm:spPr/>
    </dgm:pt>
    <dgm:pt modelId="{0723742F-CFBF-443B-8349-C5FDDA0A0F89}" type="pres">
      <dgm:prSet presAssocID="{79B1BDF8-26FA-442C-836F-2BDDD69203AB}" presName="textNode" presStyleLbl="node1" presStyleIdx="1" presStyleCnt="7">
        <dgm:presLayoutVars>
          <dgm:bulletEnabled val="1"/>
        </dgm:presLayoutVars>
      </dgm:prSet>
      <dgm:spPr/>
      <dgm:t>
        <a:bodyPr/>
        <a:lstStyle/>
        <a:p>
          <a:endParaRPr lang="en-US"/>
        </a:p>
      </dgm:t>
    </dgm:pt>
    <dgm:pt modelId="{089D7471-DD18-42BE-B093-C530E5F5A565}" type="pres">
      <dgm:prSet presAssocID="{DB03FF51-3D39-40D2-88AA-0B9FCFC27D67}" presName="sibTrans" presStyleCnt="0"/>
      <dgm:spPr/>
    </dgm:pt>
    <dgm:pt modelId="{30DFE5C1-F4A4-45FD-B918-BC442E874790}" type="pres">
      <dgm:prSet presAssocID="{D24C2095-73FE-4B6D-B157-C74CD2A8525A}" presName="textNode" presStyleLbl="node1" presStyleIdx="2" presStyleCnt="7">
        <dgm:presLayoutVars>
          <dgm:bulletEnabled val="1"/>
        </dgm:presLayoutVars>
      </dgm:prSet>
      <dgm:spPr/>
      <dgm:t>
        <a:bodyPr/>
        <a:lstStyle/>
        <a:p>
          <a:endParaRPr lang="en-US"/>
        </a:p>
      </dgm:t>
    </dgm:pt>
    <dgm:pt modelId="{4291A5A6-D18F-4BB9-B816-B18BD5B469F7}" type="pres">
      <dgm:prSet presAssocID="{70415BDD-2A67-49C0-81CE-FB24AEBA8B35}" presName="sibTrans" presStyleCnt="0"/>
      <dgm:spPr/>
    </dgm:pt>
    <dgm:pt modelId="{AA64C17C-2A0F-4F76-8A19-2EE289EFF175}" type="pres">
      <dgm:prSet presAssocID="{362929CA-F4A1-492C-BA66-6C284C5208DE}" presName="textNode" presStyleLbl="node1" presStyleIdx="3" presStyleCnt="7">
        <dgm:presLayoutVars>
          <dgm:bulletEnabled val="1"/>
        </dgm:presLayoutVars>
      </dgm:prSet>
      <dgm:spPr/>
      <dgm:t>
        <a:bodyPr/>
        <a:lstStyle/>
        <a:p>
          <a:endParaRPr lang="en-US"/>
        </a:p>
      </dgm:t>
    </dgm:pt>
    <dgm:pt modelId="{6862001C-9416-4F65-B40B-4A905BADD3CC}" type="pres">
      <dgm:prSet presAssocID="{774C5FE4-7237-4D0E-B46E-5C5C1777F3FE}" presName="sibTrans" presStyleCnt="0"/>
      <dgm:spPr/>
    </dgm:pt>
    <dgm:pt modelId="{21A2DBD6-E8C3-4A92-8780-C2AB12CAE667}" type="pres">
      <dgm:prSet presAssocID="{1242C772-2451-4AC6-B5FA-D699C5D29955}" presName="textNode" presStyleLbl="node1" presStyleIdx="4" presStyleCnt="7">
        <dgm:presLayoutVars>
          <dgm:bulletEnabled val="1"/>
        </dgm:presLayoutVars>
      </dgm:prSet>
      <dgm:spPr/>
      <dgm:t>
        <a:bodyPr/>
        <a:lstStyle/>
        <a:p>
          <a:endParaRPr lang="en-US"/>
        </a:p>
      </dgm:t>
    </dgm:pt>
    <dgm:pt modelId="{9EBA07EA-BE95-4DED-B7CC-B9941AB5AD14}" type="pres">
      <dgm:prSet presAssocID="{EC17D11A-78BA-499A-A087-916F4E8394C6}" presName="sibTrans" presStyleCnt="0"/>
      <dgm:spPr/>
    </dgm:pt>
    <dgm:pt modelId="{609241BA-9637-4817-8760-5A73BE0E48DE}" type="pres">
      <dgm:prSet presAssocID="{C4852323-4117-4A8E-B738-9D1279DEAA82}" presName="textNode" presStyleLbl="node1" presStyleIdx="5" presStyleCnt="7">
        <dgm:presLayoutVars>
          <dgm:bulletEnabled val="1"/>
        </dgm:presLayoutVars>
      </dgm:prSet>
      <dgm:spPr/>
      <dgm:t>
        <a:bodyPr/>
        <a:lstStyle/>
        <a:p>
          <a:endParaRPr lang="en-US"/>
        </a:p>
      </dgm:t>
    </dgm:pt>
    <dgm:pt modelId="{8380722B-62D9-42A1-810F-291E49EA37F3}" type="pres">
      <dgm:prSet presAssocID="{4E693511-DC6E-4D5D-9988-609674517977}" presName="sibTrans" presStyleCnt="0"/>
      <dgm:spPr/>
    </dgm:pt>
    <dgm:pt modelId="{B2B4130C-48D8-452D-85EC-2989B2F2CD03}" type="pres">
      <dgm:prSet presAssocID="{E6C0F3AC-E6E7-4155-8D2F-3A70888BCCB6}" presName="textNode" presStyleLbl="node1" presStyleIdx="6" presStyleCnt="7">
        <dgm:presLayoutVars>
          <dgm:bulletEnabled val="1"/>
        </dgm:presLayoutVars>
      </dgm:prSet>
      <dgm:spPr/>
      <dgm:t>
        <a:bodyPr/>
        <a:lstStyle/>
        <a:p>
          <a:endParaRPr lang="en-US"/>
        </a:p>
      </dgm:t>
    </dgm:pt>
  </dgm:ptLst>
  <dgm:cxnLst>
    <dgm:cxn modelId="{000DE56B-9B32-4ADE-9629-A3A511ABE9C2}" srcId="{6F622E34-59C6-4929-9A08-3E1AADAB2F47}" destId="{362929CA-F4A1-492C-BA66-6C284C5208DE}" srcOrd="3" destOrd="0" parTransId="{09EDA8E9-2376-4776-A729-54F41FFF3D92}" sibTransId="{774C5FE4-7237-4D0E-B46E-5C5C1777F3FE}"/>
    <dgm:cxn modelId="{1EB250D2-9C5F-4B39-BFDB-1AAF7EEE6769}" srcId="{6F622E34-59C6-4929-9A08-3E1AADAB2F47}" destId="{E6C0F3AC-E6E7-4155-8D2F-3A70888BCCB6}" srcOrd="6" destOrd="0" parTransId="{F7498C91-6DE7-4190-91E6-E60258134F94}" sibTransId="{672D3997-2B91-4335-852D-CDC29C3F0E7E}"/>
    <dgm:cxn modelId="{F4F2CD43-E868-4211-964A-C197FC2AD6A9}" srcId="{6F622E34-59C6-4929-9A08-3E1AADAB2F47}" destId="{C4852323-4117-4A8E-B738-9D1279DEAA82}" srcOrd="5" destOrd="0" parTransId="{1ED0B434-7DC5-4FFE-AB81-C37A965D7583}" sibTransId="{4E693511-DC6E-4D5D-9988-609674517977}"/>
    <dgm:cxn modelId="{05E7793F-0D45-4B9B-8913-3074D2EF8AB0}" srcId="{6F622E34-59C6-4929-9A08-3E1AADAB2F47}" destId="{8C601F5A-0723-465D-8A85-479C4A5381FE}" srcOrd="0" destOrd="0" parTransId="{BD28CAA3-8599-4754-BCFB-C58C26323D94}" sibTransId="{CB1933E7-309D-42E4-AB66-CEC1F3B19304}"/>
    <dgm:cxn modelId="{30440DCC-0FD0-4475-8CC2-2F3057A92EC1}" type="presOf" srcId="{D24C2095-73FE-4B6D-B157-C74CD2A8525A}" destId="{30DFE5C1-F4A4-45FD-B918-BC442E874790}" srcOrd="0" destOrd="0" presId="urn:microsoft.com/office/officeart/2005/8/layout/hProcess9"/>
    <dgm:cxn modelId="{23FDE80F-E073-4CC6-956D-9C4E7825260E}" srcId="{6F622E34-59C6-4929-9A08-3E1AADAB2F47}" destId="{1242C772-2451-4AC6-B5FA-D699C5D29955}" srcOrd="4" destOrd="0" parTransId="{79FC184A-EB56-4974-8226-CEED17CF466B}" sibTransId="{EC17D11A-78BA-499A-A087-916F4E8394C6}"/>
    <dgm:cxn modelId="{40ED4F5D-A5EB-40A3-A75A-3441A0F5233D}" srcId="{6F622E34-59C6-4929-9A08-3E1AADAB2F47}" destId="{79B1BDF8-26FA-442C-836F-2BDDD69203AB}" srcOrd="1" destOrd="0" parTransId="{51B65624-6B5B-4667-842A-235DCD797421}" sibTransId="{DB03FF51-3D39-40D2-88AA-0B9FCFC27D67}"/>
    <dgm:cxn modelId="{F1029C6F-F674-43A9-8BB4-1D1949124696}" type="presOf" srcId="{362929CA-F4A1-492C-BA66-6C284C5208DE}" destId="{AA64C17C-2A0F-4F76-8A19-2EE289EFF175}" srcOrd="0" destOrd="0" presId="urn:microsoft.com/office/officeart/2005/8/layout/hProcess9"/>
    <dgm:cxn modelId="{6A8E36CB-8BB7-4F26-B841-DFCE121102FC}" type="presOf" srcId="{79B1BDF8-26FA-442C-836F-2BDDD69203AB}" destId="{0723742F-CFBF-443B-8349-C5FDDA0A0F89}" srcOrd="0" destOrd="0" presId="urn:microsoft.com/office/officeart/2005/8/layout/hProcess9"/>
    <dgm:cxn modelId="{67C597F0-44B3-4B3F-95B2-2927DDF38919}" type="presOf" srcId="{C4852323-4117-4A8E-B738-9D1279DEAA82}" destId="{609241BA-9637-4817-8760-5A73BE0E48DE}" srcOrd="0" destOrd="0" presId="urn:microsoft.com/office/officeart/2005/8/layout/hProcess9"/>
    <dgm:cxn modelId="{B15CD352-62E7-4AB3-9D12-674BAFEA5E18}" type="presOf" srcId="{8C601F5A-0723-465D-8A85-479C4A5381FE}" destId="{69972936-9870-47F1-9C2A-FEA0DC8E3584}" srcOrd="0" destOrd="0" presId="urn:microsoft.com/office/officeart/2005/8/layout/hProcess9"/>
    <dgm:cxn modelId="{11F35E4D-3DC0-4028-84F9-C47E5B523105}" srcId="{6F622E34-59C6-4929-9A08-3E1AADAB2F47}" destId="{D24C2095-73FE-4B6D-B157-C74CD2A8525A}" srcOrd="2" destOrd="0" parTransId="{6AA4C7EC-24D7-46CC-9B4C-A9E496AAEA2F}" sibTransId="{70415BDD-2A67-49C0-81CE-FB24AEBA8B35}"/>
    <dgm:cxn modelId="{343CF795-C359-4AE5-8763-B1AF06F195DA}" type="presOf" srcId="{1242C772-2451-4AC6-B5FA-D699C5D29955}" destId="{21A2DBD6-E8C3-4A92-8780-C2AB12CAE667}" srcOrd="0" destOrd="0" presId="urn:microsoft.com/office/officeart/2005/8/layout/hProcess9"/>
    <dgm:cxn modelId="{8CB2C2BF-A0DD-4FB7-B8CC-463E361AE1AE}" type="presOf" srcId="{6F622E34-59C6-4929-9A08-3E1AADAB2F47}" destId="{A158736A-958C-43C6-A4AC-23C1CD3081BC}" srcOrd="0" destOrd="0" presId="urn:microsoft.com/office/officeart/2005/8/layout/hProcess9"/>
    <dgm:cxn modelId="{AE18B642-C634-4B57-B031-F02667853A65}" type="presOf" srcId="{E6C0F3AC-E6E7-4155-8D2F-3A70888BCCB6}" destId="{B2B4130C-48D8-452D-85EC-2989B2F2CD03}" srcOrd="0" destOrd="0" presId="urn:microsoft.com/office/officeart/2005/8/layout/hProcess9"/>
    <dgm:cxn modelId="{69313BD4-7AC2-4C8B-9B2E-17A89E39A327}" type="presParOf" srcId="{A158736A-958C-43C6-A4AC-23C1CD3081BC}" destId="{0C85F78C-6582-44D2-B87E-15E47E87A0C9}" srcOrd="0" destOrd="0" presId="urn:microsoft.com/office/officeart/2005/8/layout/hProcess9"/>
    <dgm:cxn modelId="{02BE500F-103F-4E31-8445-57EEB8C78EE9}" type="presParOf" srcId="{A158736A-958C-43C6-A4AC-23C1CD3081BC}" destId="{947F8295-C5BE-4F0C-8AA0-E67E8A75F49A}" srcOrd="1" destOrd="0" presId="urn:microsoft.com/office/officeart/2005/8/layout/hProcess9"/>
    <dgm:cxn modelId="{BCD96D32-BF6C-41C7-8F76-6FEB5F3E9551}" type="presParOf" srcId="{947F8295-C5BE-4F0C-8AA0-E67E8A75F49A}" destId="{69972936-9870-47F1-9C2A-FEA0DC8E3584}" srcOrd="0" destOrd="0" presId="urn:microsoft.com/office/officeart/2005/8/layout/hProcess9"/>
    <dgm:cxn modelId="{6B3D33B6-10F7-4AEF-9276-3158EE8F7242}" type="presParOf" srcId="{947F8295-C5BE-4F0C-8AA0-E67E8A75F49A}" destId="{490F9B6E-AF2E-4115-8D85-D814BC0422A6}" srcOrd="1" destOrd="0" presId="urn:microsoft.com/office/officeart/2005/8/layout/hProcess9"/>
    <dgm:cxn modelId="{7947FA35-8621-4C9D-8E97-40644CD7E677}" type="presParOf" srcId="{947F8295-C5BE-4F0C-8AA0-E67E8A75F49A}" destId="{0723742F-CFBF-443B-8349-C5FDDA0A0F89}" srcOrd="2" destOrd="0" presId="urn:microsoft.com/office/officeart/2005/8/layout/hProcess9"/>
    <dgm:cxn modelId="{FBD0FB40-3301-4791-BA2B-40AB5E64BA94}" type="presParOf" srcId="{947F8295-C5BE-4F0C-8AA0-E67E8A75F49A}" destId="{089D7471-DD18-42BE-B093-C530E5F5A565}" srcOrd="3" destOrd="0" presId="urn:microsoft.com/office/officeart/2005/8/layout/hProcess9"/>
    <dgm:cxn modelId="{B5F8944E-1373-4201-97FD-8AEF3601795C}" type="presParOf" srcId="{947F8295-C5BE-4F0C-8AA0-E67E8A75F49A}" destId="{30DFE5C1-F4A4-45FD-B918-BC442E874790}" srcOrd="4" destOrd="0" presId="urn:microsoft.com/office/officeart/2005/8/layout/hProcess9"/>
    <dgm:cxn modelId="{7A30CA1B-7DA8-43CB-81B0-BAE2FAB7C3B9}" type="presParOf" srcId="{947F8295-C5BE-4F0C-8AA0-E67E8A75F49A}" destId="{4291A5A6-D18F-4BB9-B816-B18BD5B469F7}" srcOrd="5" destOrd="0" presId="urn:microsoft.com/office/officeart/2005/8/layout/hProcess9"/>
    <dgm:cxn modelId="{51AE0A21-B28B-4B6B-9FFD-813FCECCF45E}" type="presParOf" srcId="{947F8295-C5BE-4F0C-8AA0-E67E8A75F49A}" destId="{AA64C17C-2A0F-4F76-8A19-2EE289EFF175}" srcOrd="6" destOrd="0" presId="urn:microsoft.com/office/officeart/2005/8/layout/hProcess9"/>
    <dgm:cxn modelId="{C23758DA-75BF-475E-9C53-EAC6F4D3CAF2}" type="presParOf" srcId="{947F8295-C5BE-4F0C-8AA0-E67E8A75F49A}" destId="{6862001C-9416-4F65-B40B-4A905BADD3CC}" srcOrd="7" destOrd="0" presId="urn:microsoft.com/office/officeart/2005/8/layout/hProcess9"/>
    <dgm:cxn modelId="{5DCD82E0-4E81-4933-9DC8-55EE3DD24F6F}" type="presParOf" srcId="{947F8295-C5BE-4F0C-8AA0-E67E8A75F49A}" destId="{21A2DBD6-E8C3-4A92-8780-C2AB12CAE667}" srcOrd="8" destOrd="0" presId="urn:microsoft.com/office/officeart/2005/8/layout/hProcess9"/>
    <dgm:cxn modelId="{B9D3C843-07A5-4BD5-8192-32D258A191C9}" type="presParOf" srcId="{947F8295-C5BE-4F0C-8AA0-E67E8A75F49A}" destId="{9EBA07EA-BE95-4DED-B7CC-B9941AB5AD14}" srcOrd="9" destOrd="0" presId="urn:microsoft.com/office/officeart/2005/8/layout/hProcess9"/>
    <dgm:cxn modelId="{6EABFE97-B2E9-4B30-B7F9-BC167A1168ED}" type="presParOf" srcId="{947F8295-C5BE-4F0C-8AA0-E67E8A75F49A}" destId="{609241BA-9637-4817-8760-5A73BE0E48DE}" srcOrd="10" destOrd="0" presId="urn:microsoft.com/office/officeart/2005/8/layout/hProcess9"/>
    <dgm:cxn modelId="{A8825111-9ED4-4B5E-A198-7FE54AFD104A}" type="presParOf" srcId="{947F8295-C5BE-4F0C-8AA0-E67E8A75F49A}" destId="{8380722B-62D9-42A1-810F-291E49EA37F3}" srcOrd="11" destOrd="0" presId="urn:microsoft.com/office/officeart/2005/8/layout/hProcess9"/>
    <dgm:cxn modelId="{13AC900D-8A16-4007-8F20-07774A472915}" type="presParOf" srcId="{947F8295-C5BE-4F0C-8AA0-E67E8A75F49A}" destId="{B2B4130C-48D8-452D-85EC-2989B2F2CD03}"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BB4AA1F-1E65-4A51-8D86-E62DF739D2B7}" type="doc">
      <dgm:prSet loTypeId="urn:microsoft.com/office/officeart/2005/8/layout/hProcess9" loCatId="process" qsTypeId="urn:microsoft.com/office/officeart/2005/8/quickstyle/simple1" qsCatId="simple" csTypeId="urn:microsoft.com/office/officeart/2005/8/colors/accent1_2" csCatId="accent1" phldr="1"/>
      <dgm:spPr/>
    </dgm:pt>
    <dgm:pt modelId="{CD2507EC-0F0B-49FE-88DE-618F2D53AAD6}">
      <dgm:prSet phldrT="[Text]"/>
      <dgm:spPr/>
      <dgm:t>
        <a:bodyPr/>
        <a:lstStyle/>
        <a:p>
          <a:r>
            <a:rPr lang="fa-IR" dirty="0" smtClean="0"/>
            <a:t>چانه زنی در خصوص قیمت</a:t>
          </a:r>
          <a:endParaRPr lang="en-US" dirty="0"/>
        </a:p>
      </dgm:t>
    </dgm:pt>
    <dgm:pt modelId="{4583849B-0794-4121-8C5E-6566DB71933A}" type="parTrans" cxnId="{5127700A-2A6F-4EB7-9360-4449A48CEA2E}">
      <dgm:prSet/>
      <dgm:spPr/>
      <dgm:t>
        <a:bodyPr/>
        <a:lstStyle/>
        <a:p>
          <a:endParaRPr lang="en-US"/>
        </a:p>
      </dgm:t>
    </dgm:pt>
    <dgm:pt modelId="{A1612EFE-BC90-4382-B02A-27A3B1DF61AB}" type="sibTrans" cxnId="{5127700A-2A6F-4EB7-9360-4449A48CEA2E}">
      <dgm:prSet/>
      <dgm:spPr/>
      <dgm:t>
        <a:bodyPr/>
        <a:lstStyle/>
        <a:p>
          <a:endParaRPr lang="en-US"/>
        </a:p>
      </dgm:t>
    </dgm:pt>
    <dgm:pt modelId="{9832FB30-CBEA-45B3-8EFB-C9105A0B6830}">
      <dgm:prSet phldrT="[Text]"/>
      <dgm:spPr/>
      <dgm:t>
        <a:bodyPr/>
        <a:lstStyle/>
        <a:p>
          <a:r>
            <a:rPr lang="fa-IR" dirty="0" smtClean="0"/>
            <a:t>ارسال سفارش خرید</a:t>
          </a:r>
          <a:endParaRPr lang="en-US" dirty="0"/>
        </a:p>
      </dgm:t>
    </dgm:pt>
    <dgm:pt modelId="{7F8429A5-5310-4C99-863B-5CD1AB351D58}" type="parTrans" cxnId="{7836002B-7A78-4AD9-ADBC-C60525FB4D70}">
      <dgm:prSet/>
      <dgm:spPr/>
      <dgm:t>
        <a:bodyPr/>
        <a:lstStyle/>
        <a:p>
          <a:endParaRPr lang="en-US"/>
        </a:p>
      </dgm:t>
    </dgm:pt>
    <dgm:pt modelId="{A8A9BFB6-AB0E-4113-BDDD-B7EC0961BB71}" type="sibTrans" cxnId="{7836002B-7A78-4AD9-ADBC-C60525FB4D70}">
      <dgm:prSet/>
      <dgm:spPr/>
      <dgm:t>
        <a:bodyPr/>
        <a:lstStyle/>
        <a:p>
          <a:endParaRPr lang="en-US"/>
        </a:p>
      </dgm:t>
    </dgm:pt>
    <dgm:pt modelId="{B2F35E7F-B650-4041-8E82-AEAD938208A9}">
      <dgm:prSet phldrT="[Text]"/>
      <dgm:spPr/>
      <dgm:t>
        <a:bodyPr/>
        <a:lstStyle/>
        <a:p>
          <a:r>
            <a:rPr lang="fa-IR" dirty="0" smtClean="0"/>
            <a:t>دریافت کالا</a:t>
          </a:r>
          <a:endParaRPr lang="en-US" dirty="0"/>
        </a:p>
      </dgm:t>
    </dgm:pt>
    <dgm:pt modelId="{A60E7A66-7922-4F72-873A-93D2D9293E9B}" type="parTrans" cxnId="{C7F139BB-7866-44DA-8DDA-BB7C833C425E}">
      <dgm:prSet/>
      <dgm:spPr/>
      <dgm:t>
        <a:bodyPr/>
        <a:lstStyle/>
        <a:p>
          <a:endParaRPr lang="en-US"/>
        </a:p>
      </dgm:t>
    </dgm:pt>
    <dgm:pt modelId="{C49ECEAD-E9C9-467A-905A-794D99DCAEDF}" type="sibTrans" cxnId="{C7F139BB-7866-44DA-8DDA-BB7C833C425E}">
      <dgm:prSet/>
      <dgm:spPr/>
      <dgm:t>
        <a:bodyPr/>
        <a:lstStyle/>
        <a:p>
          <a:endParaRPr lang="en-US"/>
        </a:p>
      </dgm:t>
    </dgm:pt>
    <dgm:pt modelId="{B560F986-7E28-4DB4-9220-8018B79E09EE}">
      <dgm:prSet phldrT="[Text]"/>
      <dgm:spPr/>
      <dgm:t>
        <a:bodyPr/>
        <a:lstStyle/>
        <a:p>
          <a:r>
            <a:rPr lang="fa-IR" dirty="0" smtClean="0"/>
            <a:t>دریافت فاکتور و صورت حساب</a:t>
          </a:r>
          <a:endParaRPr lang="en-US" dirty="0"/>
        </a:p>
      </dgm:t>
    </dgm:pt>
    <dgm:pt modelId="{0EE02698-A3DC-4F20-8B08-186E3BE712CC}" type="parTrans" cxnId="{98709396-0785-4CC7-9D1E-02C3C87C063C}">
      <dgm:prSet/>
      <dgm:spPr/>
      <dgm:t>
        <a:bodyPr/>
        <a:lstStyle/>
        <a:p>
          <a:endParaRPr lang="en-US"/>
        </a:p>
      </dgm:t>
    </dgm:pt>
    <dgm:pt modelId="{BFDE4C5F-353A-4731-A44F-B37B0851E82B}" type="sibTrans" cxnId="{98709396-0785-4CC7-9D1E-02C3C87C063C}">
      <dgm:prSet/>
      <dgm:spPr/>
      <dgm:t>
        <a:bodyPr/>
        <a:lstStyle/>
        <a:p>
          <a:endParaRPr lang="en-US"/>
        </a:p>
      </dgm:t>
    </dgm:pt>
    <dgm:pt modelId="{95B578A3-8AF9-41F4-91FE-8668CF775607}">
      <dgm:prSet phldrT="[Text]"/>
      <dgm:spPr/>
      <dgm:t>
        <a:bodyPr/>
        <a:lstStyle/>
        <a:p>
          <a:r>
            <a:rPr lang="fa-IR" dirty="0" smtClean="0"/>
            <a:t>پرداخت پول از سوی مشتری</a:t>
          </a:r>
          <a:endParaRPr lang="en-US" dirty="0"/>
        </a:p>
      </dgm:t>
    </dgm:pt>
    <dgm:pt modelId="{769F8753-224F-4AB8-9BF5-12E99AE7F808}" type="parTrans" cxnId="{701556FA-4C92-4359-BE87-AC70220A44E4}">
      <dgm:prSet/>
      <dgm:spPr/>
      <dgm:t>
        <a:bodyPr/>
        <a:lstStyle/>
        <a:p>
          <a:endParaRPr lang="en-US"/>
        </a:p>
      </dgm:t>
    </dgm:pt>
    <dgm:pt modelId="{C6520898-A9E9-4BA4-A3F3-C4C29EE99B5E}" type="sibTrans" cxnId="{701556FA-4C92-4359-BE87-AC70220A44E4}">
      <dgm:prSet/>
      <dgm:spPr/>
      <dgm:t>
        <a:bodyPr/>
        <a:lstStyle/>
        <a:p>
          <a:endParaRPr lang="en-US"/>
        </a:p>
      </dgm:t>
    </dgm:pt>
    <dgm:pt modelId="{775D7635-62DD-4857-B370-9C700B7B1AEA}" type="pres">
      <dgm:prSet presAssocID="{6BB4AA1F-1E65-4A51-8D86-E62DF739D2B7}" presName="CompostProcess" presStyleCnt="0">
        <dgm:presLayoutVars>
          <dgm:dir/>
          <dgm:resizeHandles val="exact"/>
        </dgm:presLayoutVars>
      </dgm:prSet>
      <dgm:spPr/>
    </dgm:pt>
    <dgm:pt modelId="{9503AD83-B659-44B8-A709-8A024D01D47B}" type="pres">
      <dgm:prSet presAssocID="{6BB4AA1F-1E65-4A51-8D86-E62DF739D2B7}" presName="arrow" presStyleLbl="bgShp" presStyleIdx="0" presStyleCnt="1"/>
      <dgm:spPr/>
    </dgm:pt>
    <dgm:pt modelId="{1716D919-125A-4607-BD58-8496EFD00CC7}" type="pres">
      <dgm:prSet presAssocID="{6BB4AA1F-1E65-4A51-8D86-E62DF739D2B7}" presName="linearProcess" presStyleCnt="0"/>
      <dgm:spPr/>
    </dgm:pt>
    <dgm:pt modelId="{784B4E51-3DC0-4E0F-AA59-7882BB5B0218}" type="pres">
      <dgm:prSet presAssocID="{CD2507EC-0F0B-49FE-88DE-618F2D53AAD6}" presName="textNode" presStyleLbl="node1" presStyleIdx="0" presStyleCnt="5">
        <dgm:presLayoutVars>
          <dgm:bulletEnabled val="1"/>
        </dgm:presLayoutVars>
      </dgm:prSet>
      <dgm:spPr/>
      <dgm:t>
        <a:bodyPr/>
        <a:lstStyle/>
        <a:p>
          <a:endParaRPr lang="en-US"/>
        </a:p>
      </dgm:t>
    </dgm:pt>
    <dgm:pt modelId="{DE05648A-5E34-4D02-84D3-A62EAC127B4A}" type="pres">
      <dgm:prSet presAssocID="{A1612EFE-BC90-4382-B02A-27A3B1DF61AB}" presName="sibTrans" presStyleCnt="0"/>
      <dgm:spPr/>
    </dgm:pt>
    <dgm:pt modelId="{40DE5933-0BF0-4963-A1DE-6C2E839C4DB5}" type="pres">
      <dgm:prSet presAssocID="{9832FB30-CBEA-45B3-8EFB-C9105A0B6830}" presName="textNode" presStyleLbl="node1" presStyleIdx="1" presStyleCnt="5">
        <dgm:presLayoutVars>
          <dgm:bulletEnabled val="1"/>
        </dgm:presLayoutVars>
      </dgm:prSet>
      <dgm:spPr/>
      <dgm:t>
        <a:bodyPr/>
        <a:lstStyle/>
        <a:p>
          <a:endParaRPr lang="en-US"/>
        </a:p>
      </dgm:t>
    </dgm:pt>
    <dgm:pt modelId="{55370CD8-1372-4668-A2A2-B373E041C653}" type="pres">
      <dgm:prSet presAssocID="{A8A9BFB6-AB0E-4113-BDDD-B7EC0961BB71}" presName="sibTrans" presStyleCnt="0"/>
      <dgm:spPr/>
    </dgm:pt>
    <dgm:pt modelId="{132B3E15-3F6A-443E-A436-EC3DD740138A}" type="pres">
      <dgm:prSet presAssocID="{B2F35E7F-B650-4041-8E82-AEAD938208A9}" presName="textNode" presStyleLbl="node1" presStyleIdx="2" presStyleCnt="5">
        <dgm:presLayoutVars>
          <dgm:bulletEnabled val="1"/>
        </dgm:presLayoutVars>
      </dgm:prSet>
      <dgm:spPr/>
      <dgm:t>
        <a:bodyPr/>
        <a:lstStyle/>
        <a:p>
          <a:endParaRPr lang="en-US"/>
        </a:p>
      </dgm:t>
    </dgm:pt>
    <dgm:pt modelId="{5899CA60-2681-4335-A676-87DD6FBBDC9A}" type="pres">
      <dgm:prSet presAssocID="{C49ECEAD-E9C9-467A-905A-794D99DCAEDF}" presName="sibTrans" presStyleCnt="0"/>
      <dgm:spPr/>
    </dgm:pt>
    <dgm:pt modelId="{3FCAFE7C-3160-42EF-B948-A8F7EBA11DBA}" type="pres">
      <dgm:prSet presAssocID="{B560F986-7E28-4DB4-9220-8018B79E09EE}" presName="textNode" presStyleLbl="node1" presStyleIdx="3" presStyleCnt="5">
        <dgm:presLayoutVars>
          <dgm:bulletEnabled val="1"/>
        </dgm:presLayoutVars>
      </dgm:prSet>
      <dgm:spPr/>
      <dgm:t>
        <a:bodyPr/>
        <a:lstStyle/>
        <a:p>
          <a:endParaRPr lang="en-US"/>
        </a:p>
      </dgm:t>
    </dgm:pt>
    <dgm:pt modelId="{DA479D68-CFAF-4C4A-8463-99EF30B59598}" type="pres">
      <dgm:prSet presAssocID="{BFDE4C5F-353A-4731-A44F-B37B0851E82B}" presName="sibTrans" presStyleCnt="0"/>
      <dgm:spPr/>
    </dgm:pt>
    <dgm:pt modelId="{DE9403F6-CA22-49E3-AF5F-C4EC69F64C2E}" type="pres">
      <dgm:prSet presAssocID="{95B578A3-8AF9-41F4-91FE-8668CF775607}" presName="textNode" presStyleLbl="node1" presStyleIdx="4" presStyleCnt="5">
        <dgm:presLayoutVars>
          <dgm:bulletEnabled val="1"/>
        </dgm:presLayoutVars>
      </dgm:prSet>
      <dgm:spPr/>
      <dgm:t>
        <a:bodyPr/>
        <a:lstStyle/>
        <a:p>
          <a:endParaRPr lang="en-US"/>
        </a:p>
      </dgm:t>
    </dgm:pt>
  </dgm:ptLst>
  <dgm:cxnLst>
    <dgm:cxn modelId="{C7F139BB-7866-44DA-8DDA-BB7C833C425E}" srcId="{6BB4AA1F-1E65-4A51-8D86-E62DF739D2B7}" destId="{B2F35E7F-B650-4041-8E82-AEAD938208A9}" srcOrd="2" destOrd="0" parTransId="{A60E7A66-7922-4F72-873A-93D2D9293E9B}" sibTransId="{C49ECEAD-E9C9-467A-905A-794D99DCAEDF}"/>
    <dgm:cxn modelId="{1FB64AEB-8A18-4F35-9056-E9759042871D}" type="presOf" srcId="{B560F986-7E28-4DB4-9220-8018B79E09EE}" destId="{3FCAFE7C-3160-42EF-B948-A8F7EBA11DBA}" srcOrd="0" destOrd="0" presId="urn:microsoft.com/office/officeart/2005/8/layout/hProcess9"/>
    <dgm:cxn modelId="{2FA46A46-434E-439C-888F-275ADF3A77A9}" type="presOf" srcId="{B2F35E7F-B650-4041-8E82-AEAD938208A9}" destId="{132B3E15-3F6A-443E-A436-EC3DD740138A}" srcOrd="0" destOrd="0" presId="urn:microsoft.com/office/officeart/2005/8/layout/hProcess9"/>
    <dgm:cxn modelId="{38AD134C-00FE-4B03-8F19-CFED90F6A8F2}" type="presOf" srcId="{95B578A3-8AF9-41F4-91FE-8668CF775607}" destId="{DE9403F6-CA22-49E3-AF5F-C4EC69F64C2E}" srcOrd="0" destOrd="0" presId="urn:microsoft.com/office/officeart/2005/8/layout/hProcess9"/>
    <dgm:cxn modelId="{7D480A1A-5E82-41CF-87D1-F56FBA3B7FFB}" type="presOf" srcId="{9832FB30-CBEA-45B3-8EFB-C9105A0B6830}" destId="{40DE5933-0BF0-4963-A1DE-6C2E839C4DB5}" srcOrd="0" destOrd="0" presId="urn:microsoft.com/office/officeart/2005/8/layout/hProcess9"/>
    <dgm:cxn modelId="{5127700A-2A6F-4EB7-9360-4449A48CEA2E}" srcId="{6BB4AA1F-1E65-4A51-8D86-E62DF739D2B7}" destId="{CD2507EC-0F0B-49FE-88DE-618F2D53AAD6}" srcOrd="0" destOrd="0" parTransId="{4583849B-0794-4121-8C5E-6566DB71933A}" sibTransId="{A1612EFE-BC90-4382-B02A-27A3B1DF61AB}"/>
    <dgm:cxn modelId="{4FA51F13-B62A-46A5-AF10-78C1485C409D}" type="presOf" srcId="{6BB4AA1F-1E65-4A51-8D86-E62DF739D2B7}" destId="{775D7635-62DD-4857-B370-9C700B7B1AEA}" srcOrd="0" destOrd="0" presId="urn:microsoft.com/office/officeart/2005/8/layout/hProcess9"/>
    <dgm:cxn modelId="{7836002B-7A78-4AD9-ADBC-C60525FB4D70}" srcId="{6BB4AA1F-1E65-4A51-8D86-E62DF739D2B7}" destId="{9832FB30-CBEA-45B3-8EFB-C9105A0B6830}" srcOrd="1" destOrd="0" parTransId="{7F8429A5-5310-4C99-863B-5CD1AB351D58}" sibTransId="{A8A9BFB6-AB0E-4113-BDDD-B7EC0961BB71}"/>
    <dgm:cxn modelId="{98709396-0785-4CC7-9D1E-02C3C87C063C}" srcId="{6BB4AA1F-1E65-4A51-8D86-E62DF739D2B7}" destId="{B560F986-7E28-4DB4-9220-8018B79E09EE}" srcOrd="3" destOrd="0" parTransId="{0EE02698-A3DC-4F20-8B08-186E3BE712CC}" sibTransId="{BFDE4C5F-353A-4731-A44F-B37B0851E82B}"/>
    <dgm:cxn modelId="{00C64D01-5EF2-4E5A-A76C-C06427F25C2A}" type="presOf" srcId="{CD2507EC-0F0B-49FE-88DE-618F2D53AAD6}" destId="{784B4E51-3DC0-4E0F-AA59-7882BB5B0218}" srcOrd="0" destOrd="0" presId="urn:microsoft.com/office/officeart/2005/8/layout/hProcess9"/>
    <dgm:cxn modelId="{701556FA-4C92-4359-BE87-AC70220A44E4}" srcId="{6BB4AA1F-1E65-4A51-8D86-E62DF739D2B7}" destId="{95B578A3-8AF9-41F4-91FE-8668CF775607}" srcOrd="4" destOrd="0" parTransId="{769F8753-224F-4AB8-9BF5-12E99AE7F808}" sibTransId="{C6520898-A9E9-4BA4-A3F3-C4C29EE99B5E}"/>
    <dgm:cxn modelId="{C38FB3FA-8DA6-4ABF-B7A3-FE28F675D655}" type="presParOf" srcId="{775D7635-62DD-4857-B370-9C700B7B1AEA}" destId="{9503AD83-B659-44B8-A709-8A024D01D47B}" srcOrd="0" destOrd="0" presId="urn:microsoft.com/office/officeart/2005/8/layout/hProcess9"/>
    <dgm:cxn modelId="{6B370D34-E01A-4195-ABB5-6BE0C7236F7E}" type="presParOf" srcId="{775D7635-62DD-4857-B370-9C700B7B1AEA}" destId="{1716D919-125A-4607-BD58-8496EFD00CC7}" srcOrd="1" destOrd="0" presId="urn:microsoft.com/office/officeart/2005/8/layout/hProcess9"/>
    <dgm:cxn modelId="{F1BAC01D-3FFD-4E02-87CB-992A8E932AEF}" type="presParOf" srcId="{1716D919-125A-4607-BD58-8496EFD00CC7}" destId="{784B4E51-3DC0-4E0F-AA59-7882BB5B0218}" srcOrd="0" destOrd="0" presId="urn:microsoft.com/office/officeart/2005/8/layout/hProcess9"/>
    <dgm:cxn modelId="{7ABF4C5D-B50E-4C35-B296-0A30C45EF6C1}" type="presParOf" srcId="{1716D919-125A-4607-BD58-8496EFD00CC7}" destId="{DE05648A-5E34-4D02-84D3-A62EAC127B4A}" srcOrd="1" destOrd="0" presId="urn:microsoft.com/office/officeart/2005/8/layout/hProcess9"/>
    <dgm:cxn modelId="{2F9501F4-9B1B-47FE-A7C3-FAD6EADB6CE7}" type="presParOf" srcId="{1716D919-125A-4607-BD58-8496EFD00CC7}" destId="{40DE5933-0BF0-4963-A1DE-6C2E839C4DB5}" srcOrd="2" destOrd="0" presId="urn:microsoft.com/office/officeart/2005/8/layout/hProcess9"/>
    <dgm:cxn modelId="{75B3987E-6367-4752-B865-961755215A4C}" type="presParOf" srcId="{1716D919-125A-4607-BD58-8496EFD00CC7}" destId="{55370CD8-1372-4668-A2A2-B373E041C653}" srcOrd="3" destOrd="0" presId="urn:microsoft.com/office/officeart/2005/8/layout/hProcess9"/>
    <dgm:cxn modelId="{BA680E60-8E32-4BA7-9722-441C4EF33BB6}" type="presParOf" srcId="{1716D919-125A-4607-BD58-8496EFD00CC7}" destId="{132B3E15-3F6A-443E-A436-EC3DD740138A}" srcOrd="4" destOrd="0" presId="urn:microsoft.com/office/officeart/2005/8/layout/hProcess9"/>
    <dgm:cxn modelId="{9D29E516-A5E4-4B85-9CD4-771BB2285848}" type="presParOf" srcId="{1716D919-125A-4607-BD58-8496EFD00CC7}" destId="{5899CA60-2681-4335-A676-87DD6FBBDC9A}" srcOrd="5" destOrd="0" presId="urn:microsoft.com/office/officeart/2005/8/layout/hProcess9"/>
    <dgm:cxn modelId="{A767D556-24A3-4A89-9909-C3907E54623D}" type="presParOf" srcId="{1716D919-125A-4607-BD58-8496EFD00CC7}" destId="{3FCAFE7C-3160-42EF-B948-A8F7EBA11DBA}" srcOrd="6" destOrd="0" presId="urn:microsoft.com/office/officeart/2005/8/layout/hProcess9"/>
    <dgm:cxn modelId="{1437A45D-47A0-4B42-B032-5F561570D835}" type="presParOf" srcId="{1716D919-125A-4607-BD58-8496EFD00CC7}" destId="{DA479D68-CFAF-4C4A-8463-99EF30B59598}" srcOrd="7" destOrd="0" presId="urn:microsoft.com/office/officeart/2005/8/layout/hProcess9"/>
    <dgm:cxn modelId="{FB286F4A-C183-4734-B200-93D7D2495B70}" type="presParOf" srcId="{1716D919-125A-4607-BD58-8496EFD00CC7}" destId="{DE9403F6-CA22-49E3-AF5F-C4EC69F64C2E}"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99847C4-CDD3-4141-A3F5-014096F75A53}" type="doc">
      <dgm:prSet loTypeId="urn:microsoft.com/office/officeart/2005/8/layout/hProcess9" loCatId="process" qsTypeId="urn:microsoft.com/office/officeart/2005/8/quickstyle/simple1" qsCatId="simple" csTypeId="urn:microsoft.com/office/officeart/2005/8/colors/accent6_2" csCatId="accent6" phldr="1"/>
      <dgm:spPr/>
    </dgm:pt>
    <dgm:pt modelId="{FBAD059C-E3EF-418F-8FA4-695C5E8DE20F}">
      <dgm:prSet phldrT="[Text]"/>
      <dgm:spPr/>
      <dgm:t>
        <a:bodyPr/>
        <a:lstStyle/>
        <a:p>
          <a:r>
            <a:rPr lang="fa-IR" dirty="0" smtClean="0"/>
            <a:t>مواد اولیه</a:t>
          </a:r>
          <a:endParaRPr lang="en-US" dirty="0"/>
        </a:p>
      </dgm:t>
    </dgm:pt>
    <dgm:pt modelId="{08ABD5BC-430D-46E7-BED5-AB0DBC9CABB8}" type="parTrans" cxnId="{F2348952-AA67-46BE-8AD6-1F4693DCEC9D}">
      <dgm:prSet/>
      <dgm:spPr/>
      <dgm:t>
        <a:bodyPr/>
        <a:lstStyle/>
        <a:p>
          <a:endParaRPr lang="en-US"/>
        </a:p>
      </dgm:t>
    </dgm:pt>
    <dgm:pt modelId="{9E847977-248B-45E7-B2F2-CF5DD3B8E3B3}" type="sibTrans" cxnId="{F2348952-AA67-46BE-8AD6-1F4693DCEC9D}">
      <dgm:prSet/>
      <dgm:spPr/>
      <dgm:t>
        <a:bodyPr/>
        <a:lstStyle/>
        <a:p>
          <a:endParaRPr lang="en-US"/>
        </a:p>
      </dgm:t>
    </dgm:pt>
    <dgm:pt modelId="{A51219C1-0B26-4329-939B-EAFA8B4DEECA}">
      <dgm:prSet phldrT="[Text]"/>
      <dgm:spPr/>
      <dgm:t>
        <a:bodyPr/>
        <a:lstStyle/>
        <a:p>
          <a:r>
            <a:rPr lang="fa-IR" dirty="0" smtClean="0"/>
            <a:t>برنامه تولید</a:t>
          </a:r>
          <a:endParaRPr lang="en-US" dirty="0"/>
        </a:p>
      </dgm:t>
    </dgm:pt>
    <dgm:pt modelId="{CF197320-EA13-4A83-8B5B-EA1F2B67A415}" type="parTrans" cxnId="{1ED9374F-2D8F-47E8-B303-7727121607DE}">
      <dgm:prSet/>
      <dgm:spPr/>
      <dgm:t>
        <a:bodyPr/>
        <a:lstStyle/>
        <a:p>
          <a:endParaRPr lang="en-US"/>
        </a:p>
      </dgm:t>
    </dgm:pt>
    <dgm:pt modelId="{82F9F7B5-4560-41B6-9A66-67F37819CC90}" type="sibTrans" cxnId="{1ED9374F-2D8F-47E8-B303-7727121607DE}">
      <dgm:prSet/>
      <dgm:spPr/>
      <dgm:t>
        <a:bodyPr/>
        <a:lstStyle/>
        <a:p>
          <a:endParaRPr lang="en-US"/>
        </a:p>
      </dgm:t>
    </dgm:pt>
    <dgm:pt modelId="{30BD3F10-EEE8-4434-9DCC-CEC433B8F889}">
      <dgm:prSet phldrT="[Text]"/>
      <dgm:spPr/>
      <dgm:t>
        <a:bodyPr/>
        <a:lstStyle/>
        <a:p>
          <a:r>
            <a:rPr lang="fa-IR" dirty="0" smtClean="0"/>
            <a:t>تولید</a:t>
          </a:r>
          <a:endParaRPr lang="en-US" dirty="0"/>
        </a:p>
      </dgm:t>
    </dgm:pt>
    <dgm:pt modelId="{1FB38533-A446-45E6-94F7-933887AC2500}" type="parTrans" cxnId="{CA5BBB76-E01C-43A0-9319-BF0F8C23512F}">
      <dgm:prSet/>
      <dgm:spPr/>
      <dgm:t>
        <a:bodyPr/>
        <a:lstStyle/>
        <a:p>
          <a:endParaRPr lang="en-US"/>
        </a:p>
      </dgm:t>
    </dgm:pt>
    <dgm:pt modelId="{591E0564-59A6-4CFF-8BFB-94651D673272}" type="sibTrans" cxnId="{CA5BBB76-E01C-43A0-9319-BF0F8C23512F}">
      <dgm:prSet/>
      <dgm:spPr/>
      <dgm:t>
        <a:bodyPr/>
        <a:lstStyle/>
        <a:p>
          <a:endParaRPr lang="en-US"/>
        </a:p>
      </dgm:t>
    </dgm:pt>
    <dgm:pt modelId="{4C728BD7-52D3-4DB1-BE82-F969F47B464C}">
      <dgm:prSet phldrT="[Text]"/>
      <dgm:spPr/>
      <dgm:t>
        <a:bodyPr/>
        <a:lstStyle/>
        <a:p>
          <a:r>
            <a:rPr lang="fa-IR" dirty="0" smtClean="0"/>
            <a:t>کنترل کیفیت</a:t>
          </a:r>
          <a:endParaRPr lang="en-US" dirty="0"/>
        </a:p>
      </dgm:t>
    </dgm:pt>
    <dgm:pt modelId="{CD3C2854-C99D-478F-9C9C-378EB0DB9EA8}" type="parTrans" cxnId="{0488FD08-D804-4567-9C2B-CC40BFA27714}">
      <dgm:prSet/>
      <dgm:spPr/>
      <dgm:t>
        <a:bodyPr/>
        <a:lstStyle/>
        <a:p>
          <a:endParaRPr lang="en-US"/>
        </a:p>
      </dgm:t>
    </dgm:pt>
    <dgm:pt modelId="{DC4AF0A4-C815-4242-8037-C70CEE7A50BC}" type="sibTrans" cxnId="{0488FD08-D804-4567-9C2B-CC40BFA27714}">
      <dgm:prSet/>
      <dgm:spPr/>
      <dgm:t>
        <a:bodyPr/>
        <a:lstStyle/>
        <a:p>
          <a:endParaRPr lang="en-US"/>
        </a:p>
      </dgm:t>
    </dgm:pt>
    <dgm:pt modelId="{BBC5813D-7A60-4383-BF77-C36621A79E29}">
      <dgm:prSet phldrT="[Text]"/>
      <dgm:spPr/>
      <dgm:t>
        <a:bodyPr/>
        <a:lstStyle/>
        <a:p>
          <a:r>
            <a:rPr lang="fa-IR" dirty="0" smtClean="0"/>
            <a:t>ذخیره کالای تولیدی</a:t>
          </a:r>
          <a:endParaRPr lang="en-US" dirty="0"/>
        </a:p>
      </dgm:t>
    </dgm:pt>
    <dgm:pt modelId="{9C8A929B-3941-478F-B5A8-B70341E27CBB}" type="parTrans" cxnId="{420AFBC7-2A53-4841-A879-66C9777A0F3D}">
      <dgm:prSet/>
      <dgm:spPr/>
      <dgm:t>
        <a:bodyPr/>
        <a:lstStyle/>
        <a:p>
          <a:endParaRPr lang="en-US"/>
        </a:p>
      </dgm:t>
    </dgm:pt>
    <dgm:pt modelId="{19C84663-7485-4281-AEA8-4E7A988CBBC0}" type="sibTrans" cxnId="{420AFBC7-2A53-4841-A879-66C9777A0F3D}">
      <dgm:prSet/>
      <dgm:spPr/>
      <dgm:t>
        <a:bodyPr/>
        <a:lstStyle/>
        <a:p>
          <a:endParaRPr lang="en-US"/>
        </a:p>
      </dgm:t>
    </dgm:pt>
    <dgm:pt modelId="{8882941A-AC11-4EEA-862E-0450DB144508}" type="pres">
      <dgm:prSet presAssocID="{199847C4-CDD3-4141-A3F5-014096F75A53}" presName="CompostProcess" presStyleCnt="0">
        <dgm:presLayoutVars>
          <dgm:dir/>
          <dgm:resizeHandles val="exact"/>
        </dgm:presLayoutVars>
      </dgm:prSet>
      <dgm:spPr/>
    </dgm:pt>
    <dgm:pt modelId="{D868A3F6-501D-472D-8624-C9C8DA18453B}" type="pres">
      <dgm:prSet presAssocID="{199847C4-CDD3-4141-A3F5-014096F75A53}" presName="arrow" presStyleLbl="bgShp" presStyleIdx="0" presStyleCnt="1"/>
      <dgm:spPr/>
    </dgm:pt>
    <dgm:pt modelId="{2BED5849-1D18-4EB5-AF85-9547DF23A0A4}" type="pres">
      <dgm:prSet presAssocID="{199847C4-CDD3-4141-A3F5-014096F75A53}" presName="linearProcess" presStyleCnt="0"/>
      <dgm:spPr/>
    </dgm:pt>
    <dgm:pt modelId="{F78A79B9-DF6B-4607-9F21-ABF14A021712}" type="pres">
      <dgm:prSet presAssocID="{FBAD059C-E3EF-418F-8FA4-695C5E8DE20F}" presName="textNode" presStyleLbl="node1" presStyleIdx="0" presStyleCnt="5">
        <dgm:presLayoutVars>
          <dgm:bulletEnabled val="1"/>
        </dgm:presLayoutVars>
      </dgm:prSet>
      <dgm:spPr/>
      <dgm:t>
        <a:bodyPr/>
        <a:lstStyle/>
        <a:p>
          <a:endParaRPr lang="en-US"/>
        </a:p>
      </dgm:t>
    </dgm:pt>
    <dgm:pt modelId="{B4255431-2EE5-47DA-81BA-219A9CCBC47E}" type="pres">
      <dgm:prSet presAssocID="{9E847977-248B-45E7-B2F2-CF5DD3B8E3B3}" presName="sibTrans" presStyleCnt="0"/>
      <dgm:spPr/>
    </dgm:pt>
    <dgm:pt modelId="{703C1060-A582-4270-A853-02823A3E9BB8}" type="pres">
      <dgm:prSet presAssocID="{A51219C1-0B26-4329-939B-EAFA8B4DEECA}" presName="textNode" presStyleLbl="node1" presStyleIdx="1" presStyleCnt="5">
        <dgm:presLayoutVars>
          <dgm:bulletEnabled val="1"/>
        </dgm:presLayoutVars>
      </dgm:prSet>
      <dgm:spPr/>
      <dgm:t>
        <a:bodyPr/>
        <a:lstStyle/>
        <a:p>
          <a:endParaRPr lang="en-US"/>
        </a:p>
      </dgm:t>
    </dgm:pt>
    <dgm:pt modelId="{679FF946-6B2E-41AA-9992-8E0860EFEA5B}" type="pres">
      <dgm:prSet presAssocID="{82F9F7B5-4560-41B6-9A66-67F37819CC90}" presName="sibTrans" presStyleCnt="0"/>
      <dgm:spPr/>
    </dgm:pt>
    <dgm:pt modelId="{DAE371E7-2471-4068-8BC7-BEB0683FF64B}" type="pres">
      <dgm:prSet presAssocID="{30BD3F10-EEE8-4434-9DCC-CEC433B8F889}" presName="textNode" presStyleLbl="node1" presStyleIdx="2" presStyleCnt="5">
        <dgm:presLayoutVars>
          <dgm:bulletEnabled val="1"/>
        </dgm:presLayoutVars>
      </dgm:prSet>
      <dgm:spPr/>
      <dgm:t>
        <a:bodyPr/>
        <a:lstStyle/>
        <a:p>
          <a:endParaRPr lang="en-US"/>
        </a:p>
      </dgm:t>
    </dgm:pt>
    <dgm:pt modelId="{1FF8DDAC-55C3-420F-A273-6B5FDD7D59DB}" type="pres">
      <dgm:prSet presAssocID="{591E0564-59A6-4CFF-8BFB-94651D673272}" presName="sibTrans" presStyleCnt="0"/>
      <dgm:spPr/>
    </dgm:pt>
    <dgm:pt modelId="{44A4E67B-2B3B-4BE5-B430-BFC21D7DD6CC}" type="pres">
      <dgm:prSet presAssocID="{4C728BD7-52D3-4DB1-BE82-F969F47B464C}" presName="textNode" presStyleLbl="node1" presStyleIdx="3" presStyleCnt="5">
        <dgm:presLayoutVars>
          <dgm:bulletEnabled val="1"/>
        </dgm:presLayoutVars>
      </dgm:prSet>
      <dgm:spPr/>
      <dgm:t>
        <a:bodyPr/>
        <a:lstStyle/>
        <a:p>
          <a:endParaRPr lang="en-US"/>
        </a:p>
      </dgm:t>
    </dgm:pt>
    <dgm:pt modelId="{4D7C5922-F917-436F-9248-8AB3EC5CB118}" type="pres">
      <dgm:prSet presAssocID="{DC4AF0A4-C815-4242-8037-C70CEE7A50BC}" presName="sibTrans" presStyleCnt="0"/>
      <dgm:spPr/>
    </dgm:pt>
    <dgm:pt modelId="{83622845-5AAD-451C-A0C1-245886C3E505}" type="pres">
      <dgm:prSet presAssocID="{BBC5813D-7A60-4383-BF77-C36621A79E29}" presName="textNode" presStyleLbl="node1" presStyleIdx="4" presStyleCnt="5">
        <dgm:presLayoutVars>
          <dgm:bulletEnabled val="1"/>
        </dgm:presLayoutVars>
      </dgm:prSet>
      <dgm:spPr/>
      <dgm:t>
        <a:bodyPr/>
        <a:lstStyle/>
        <a:p>
          <a:endParaRPr lang="en-US"/>
        </a:p>
      </dgm:t>
    </dgm:pt>
  </dgm:ptLst>
  <dgm:cxnLst>
    <dgm:cxn modelId="{1ED9374F-2D8F-47E8-B303-7727121607DE}" srcId="{199847C4-CDD3-4141-A3F5-014096F75A53}" destId="{A51219C1-0B26-4329-939B-EAFA8B4DEECA}" srcOrd="1" destOrd="0" parTransId="{CF197320-EA13-4A83-8B5B-EA1F2B67A415}" sibTransId="{82F9F7B5-4560-41B6-9A66-67F37819CC90}"/>
    <dgm:cxn modelId="{675E029D-0785-4968-8097-9EE609E44143}" type="presOf" srcId="{4C728BD7-52D3-4DB1-BE82-F969F47B464C}" destId="{44A4E67B-2B3B-4BE5-B430-BFC21D7DD6CC}" srcOrd="0" destOrd="0" presId="urn:microsoft.com/office/officeart/2005/8/layout/hProcess9"/>
    <dgm:cxn modelId="{71401E9F-D579-47EF-BA60-60760A12CB21}" type="presOf" srcId="{BBC5813D-7A60-4383-BF77-C36621A79E29}" destId="{83622845-5AAD-451C-A0C1-245886C3E505}" srcOrd="0" destOrd="0" presId="urn:microsoft.com/office/officeart/2005/8/layout/hProcess9"/>
    <dgm:cxn modelId="{46E0AEE9-64AC-47E6-98A8-DB7D10C85D12}" type="presOf" srcId="{199847C4-CDD3-4141-A3F5-014096F75A53}" destId="{8882941A-AC11-4EEA-862E-0450DB144508}" srcOrd="0" destOrd="0" presId="urn:microsoft.com/office/officeart/2005/8/layout/hProcess9"/>
    <dgm:cxn modelId="{3D294D44-7FEF-4341-9663-3FBD0394FDE4}" type="presOf" srcId="{30BD3F10-EEE8-4434-9DCC-CEC433B8F889}" destId="{DAE371E7-2471-4068-8BC7-BEB0683FF64B}" srcOrd="0" destOrd="0" presId="urn:microsoft.com/office/officeart/2005/8/layout/hProcess9"/>
    <dgm:cxn modelId="{2E32A147-8826-4994-B93B-FDC687D5A4F3}" type="presOf" srcId="{A51219C1-0B26-4329-939B-EAFA8B4DEECA}" destId="{703C1060-A582-4270-A853-02823A3E9BB8}" srcOrd="0" destOrd="0" presId="urn:microsoft.com/office/officeart/2005/8/layout/hProcess9"/>
    <dgm:cxn modelId="{CA5BBB76-E01C-43A0-9319-BF0F8C23512F}" srcId="{199847C4-CDD3-4141-A3F5-014096F75A53}" destId="{30BD3F10-EEE8-4434-9DCC-CEC433B8F889}" srcOrd="2" destOrd="0" parTransId="{1FB38533-A446-45E6-94F7-933887AC2500}" sibTransId="{591E0564-59A6-4CFF-8BFB-94651D673272}"/>
    <dgm:cxn modelId="{0488FD08-D804-4567-9C2B-CC40BFA27714}" srcId="{199847C4-CDD3-4141-A3F5-014096F75A53}" destId="{4C728BD7-52D3-4DB1-BE82-F969F47B464C}" srcOrd="3" destOrd="0" parTransId="{CD3C2854-C99D-478F-9C9C-378EB0DB9EA8}" sibTransId="{DC4AF0A4-C815-4242-8037-C70CEE7A50BC}"/>
    <dgm:cxn modelId="{420AFBC7-2A53-4841-A879-66C9777A0F3D}" srcId="{199847C4-CDD3-4141-A3F5-014096F75A53}" destId="{BBC5813D-7A60-4383-BF77-C36621A79E29}" srcOrd="4" destOrd="0" parTransId="{9C8A929B-3941-478F-B5A8-B70341E27CBB}" sibTransId="{19C84663-7485-4281-AEA8-4E7A988CBBC0}"/>
    <dgm:cxn modelId="{3FC96940-4467-470E-99AD-2CCF0EBB40F6}" type="presOf" srcId="{FBAD059C-E3EF-418F-8FA4-695C5E8DE20F}" destId="{F78A79B9-DF6B-4607-9F21-ABF14A021712}" srcOrd="0" destOrd="0" presId="urn:microsoft.com/office/officeart/2005/8/layout/hProcess9"/>
    <dgm:cxn modelId="{F2348952-AA67-46BE-8AD6-1F4693DCEC9D}" srcId="{199847C4-CDD3-4141-A3F5-014096F75A53}" destId="{FBAD059C-E3EF-418F-8FA4-695C5E8DE20F}" srcOrd="0" destOrd="0" parTransId="{08ABD5BC-430D-46E7-BED5-AB0DBC9CABB8}" sibTransId="{9E847977-248B-45E7-B2F2-CF5DD3B8E3B3}"/>
    <dgm:cxn modelId="{D5ACB74D-3F21-43B8-8F57-A0BA0643F810}" type="presParOf" srcId="{8882941A-AC11-4EEA-862E-0450DB144508}" destId="{D868A3F6-501D-472D-8624-C9C8DA18453B}" srcOrd="0" destOrd="0" presId="urn:microsoft.com/office/officeart/2005/8/layout/hProcess9"/>
    <dgm:cxn modelId="{C50C70E8-4B43-4FE4-A5FF-20FECF6BCFE8}" type="presParOf" srcId="{8882941A-AC11-4EEA-862E-0450DB144508}" destId="{2BED5849-1D18-4EB5-AF85-9547DF23A0A4}" srcOrd="1" destOrd="0" presId="urn:microsoft.com/office/officeart/2005/8/layout/hProcess9"/>
    <dgm:cxn modelId="{3C3E5F09-35CE-49B9-A967-FAED3D90FAC0}" type="presParOf" srcId="{2BED5849-1D18-4EB5-AF85-9547DF23A0A4}" destId="{F78A79B9-DF6B-4607-9F21-ABF14A021712}" srcOrd="0" destOrd="0" presId="urn:microsoft.com/office/officeart/2005/8/layout/hProcess9"/>
    <dgm:cxn modelId="{F32AB7A3-F716-4A6E-9608-18B85C722764}" type="presParOf" srcId="{2BED5849-1D18-4EB5-AF85-9547DF23A0A4}" destId="{B4255431-2EE5-47DA-81BA-219A9CCBC47E}" srcOrd="1" destOrd="0" presId="urn:microsoft.com/office/officeart/2005/8/layout/hProcess9"/>
    <dgm:cxn modelId="{D923A60A-1598-4862-8140-7D5509AA9C59}" type="presParOf" srcId="{2BED5849-1D18-4EB5-AF85-9547DF23A0A4}" destId="{703C1060-A582-4270-A853-02823A3E9BB8}" srcOrd="2" destOrd="0" presId="urn:microsoft.com/office/officeart/2005/8/layout/hProcess9"/>
    <dgm:cxn modelId="{97A532D9-8C09-4621-9540-293D7A4E1E53}" type="presParOf" srcId="{2BED5849-1D18-4EB5-AF85-9547DF23A0A4}" destId="{679FF946-6B2E-41AA-9992-8E0860EFEA5B}" srcOrd="3" destOrd="0" presId="urn:microsoft.com/office/officeart/2005/8/layout/hProcess9"/>
    <dgm:cxn modelId="{30D1338C-43AF-438F-BF76-47AFB49515F3}" type="presParOf" srcId="{2BED5849-1D18-4EB5-AF85-9547DF23A0A4}" destId="{DAE371E7-2471-4068-8BC7-BEB0683FF64B}" srcOrd="4" destOrd="0" presId="urn:microsoft.com/office/officeart/2005/8/layout/hProcess9"/>
    <dgm:cxn modelId="{3D9D3D20-4250-4513-B93A-982D9D5069AB}" type="presParOf" srcId="{2BED5849-1D18-4EB5-AF85-9547DF23A0A4}" destId="{1FF8DDAC-55C3-420F-A273-6B5FDD7D59DB}" srcOrd="5" destOrd="0" presId="urn:microsoft.com/office/officeart/2005/8/layout/hProcess9"/>
    <dgm:cxn modelId="{2804E116-50B6-4F2D-827D-8B2F3B3CB165}" type="presParOf" srcId="{2BED5849-1D18-4EB5-AF85-9547DF23A0A4}" destId="{44A4E67B-2B3B-4BE5-B430-BFC21D7DD6CC}" srcOrd="6" destOrd="0" presId="urn:microsoft.com/office/officeart/2005/8/layout/hProcess9"/>
    <dgm:cxn modelId="{214F52EF-C5AD-47A4-8924-0D7870D3F7E6}" type="presParOf" srcId="{2BED5849-1D18-4EB5-AF85-9547DF23A0A4}" destId="{4D7C5922-F917-436F-9248-8AB3EC5CB118}" srcOrd="7" destOrd="0" presId="urn:microsoft.com/office/officeart/2005/8/layout/hProcess9"/>
    <dgm:cxn modelId="{A2716277-5BA8-4580-AC25-EDC6A5ED4C30}" type="presParOf" srcId="{2BED5849-1D18-4EB5-AF85-9547DF23A0A4}" destId="{83622845-5AAD-451C-A0C1-245886C3E505}" srcOrd="8"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CF6D557-B267-4E11-B1D7-EAB2B10276F1}" type="doc">
      <dgm:prSet loTypeId="urn:microsoft.com/office/officeart/2005/8/layout/hProcess9" loCatId="process" qsTypeId="urn:microsoft.com/office/officeart/2005/8/quickstyle/simple1" qsCatId="simple" csTypeId="urn:microsoft.com/office/officeart/2005/8/colors/accent3_2" csCatId="accent3" phldr="1"/>
      <dgm:spPr/>
    </dgm:pt>
    <dgm:pt modelId="{CED9F30C-03AC-4D1C-A6E4-6F3534A6A803}">
      <dgm:prSet phldrT="[Text]"/>
      <dgm:spPr/>
      <dgm:t>
        <a:bodyPr/>
        <a:lstStyle/>
        <a:p>
          <a:r>
            <a:rPr lang="fa-IR" dirty="0" smtClean="0"/>
            <a:t>پردازش سفارش فروش</a:t>
          </a:r>
          <a:endParaRPr lang="en-US" dirty="0"/>
        </a:p>
      </dgm:t>
    </dgm:pt>
    <dgm:pt modelId="{6612FC5F-E308-482C-B072-E33075557E93}" type="parTrans" cxnId="{6BEEA016-BD1B-4D46-AF15-5853B273BBCC}">
      <dgm:prSet/>
      <dgm:spPr/>
      <dgm:t>
        <a:bodyPr/>
        <a:lstStyle/>
        <a:p>
          <a:endParaRPr lang="en-US"/>
        </a:p>
      </dgm:t>
    </dgm:pt>
    <dgm:pt modelId="{50FFCCFE-D964-4828-9DD6-6BFDAF120378}" type="sibTrans" cxnId="{6BEEA016-BD1B-4D46-AF15-5853B273BBCC}">
      <dgm:prSet/>
      <dgm:spPr/>
      <dgm:t>
        <a:bodyPr/>
        <a:lstStyle/>
        <a:p>
          <a:endParaRPr lang="en-US"/>
        </a:p>
      </dgm:t>
    </dgm:pt>
    <dgm:pt modelId="{65A7F365-28AB-4F1F-B606-C9AAAE754781}">
      <dgm:prSet phldrT="[Text]"/>
      <dgm:spPr/>
      <dgm:t>
        <a:bodyPr/>
        <a:lstStyle/>
        <a:p>
          <a:r>
            <a:rPr lang="fa-IR" dirty="0" smtClean="0"/>
            <a:t>کنترل کیفیت</a:t>
          </a:r>
          <a:endParaRPr lang="en-US" dirty="0"/>
        </a:p>
      </dgm:t>
    </dgm:pt>
    <dgm:pt modelId="{936E1B7C-AC5A-4286-9861-91971390DC58}" type="parTrans" cxnId="{7FE816A7-32FC-4BAF-BEC2-7CA78EAD37B4}">
      <dgm:prSet/>
      <dgm:spPr/>
      <dgm:t>
        <a:bodyPr/>
        <a:lstStyle/>
        <a:p>
          <a:endParaRPr lang="en-US"/>
        </a:p>
      </dgm:t>
    </dgm:pt>
    <dgm:pt modelId="{925FBA5B-72EC-420A-B5C8-A5042EA0D08D}" type="sibTrans" cxnId="{7FE816A7-32FC-4BAF-BEC2-7CA78EAD37B4}">
      <dgm:prSet/>
      <dgm:spPr/>
      <dgm:t>
        <a:bodyPr/>
        <a:lstStyle/>
        <a:p>
          <a:endParaRPr lang="en-US"/>
        </a:p>
      </dgm:t>
    </dgm:pt>
    <dgm:pt modelId="{15647FCE-06C4-40BF-B0E2-9CC860D6A099}">
      <dgm:prSet phldrT="[Text]"/>
      <dgm:spPr/>
      <dgm:t>
        <a:bodyPr/>
        <a:lstStyle/>
        <a:p>
          <a:r>
            <a:rPr lang="fa-IR" dirty="0" smtClean="0"/>
            <a:t>باربری کالا</a:t>
          </a:r>
          <a:endParaRPr lang="en-US" dirty="0"/>
        </a:p>
      </dgm:t>
    </dgm:pt>
    <dgm:pt modelId="{0593D962-F6F3-48FD-A15D-DB9A4003C5CA}" type="parTrans" cxnId="{240DB088-2DD2-4E6D-8B7B-3459977BA113}">
      <dgm:prSet/>
      <dgm:spPr/>
      <dgm:t>
        <a:bodyPr/>
        <a:lstStyle/>
        <a:p>
          <a:endParaRPr lang="en-US"/>
        </a:p>
      </dgm:t>
    </dgm:pt>
    <dgm:pt modelId="{81AFAAB3-2368-474A-9DD0-BE74233966B2}" type="sibTrans" cxnId="{240DB088-2DD2-4E6D-8B7B-3459977BA113}">
      <dgm:prSet/>
      <dgm:spPr/>
      <dgm:t>
        <a:bodyPr/>
        <a:lstStyle/>
        <a:p>
          <a:endParaRPr lang="en-US"/>
        </a:p>
      </dgm:t>
    </dgm:pt>
    <dgm:pt modelId="{1C05994E-6A80-4674-AF37-A9876B669B9D}">
      <dgm:prSet phldrT="[Text]"/>
      <dgm:spPr/>
      <dgm:t>
        <a:bodyPr/>
        <a:lstStyle/>
        <a:p>
          <a:r>
            <a:rPr lang="fa-IR" dirty="0" smtClean="0"/>
            <a:t>طراحی و مهندسی</a:t>
          </a:r>
          <a:endParaRPr lang="en-US" dirty="0"/>
        </a:p>
      </dgm:t>
    </dgm:pt>
    <dgm:pt modelId="{BAE98FBD-E425-4497-8A4A-0CCB391DFB62}" type="parTrans" cxnId="{DAFB210F-58F5-4C8C-A84B-2AA41D930662}">
      <dgm:prSet/>
      <dgm:spPr/>
      <dgm:t>
        <a:bodyPr/>
        <a:lstStyle/>
        <a:p>
          <a:endParaRPr lang="en-US"/>
        </a:p>
      </dgm:t>
    </dgm:pt>
    <dgm:pt modelId="{11F3C4FE-6FD0-4198-A1AB-6F54F216D744}" type="sibTrans" cxnId="{DAFB210F-58F5-4C8C-A84B-2AA41D930662}">
      <dgm:prSet/>
      <dgm:spPr/>
      <dgm:t>
        <a:bodyPr/>
        <a:lstStyle/>
        <a:p>
          <a:endParaRPr lang="en-US"/>
        </a:p>
      </dgm:t>
    </dgm:pt>
    <dgm:pt modelId="{43FEC9BA-B794-4E44-970B-F052D4695F19}">
      <dgm:prSet phldrT="[Text]"/>
      <dgm:spPr/>
      <dgm:t>
        <a:bodyPr/>
        <a:lstStyle/>
        <a:p>
          <a:r>
            <a:rPr lang="fa-IR" dirty="0" smtClean="0"/>
            <a:t>اماده سازی مواد</a:t>
          </a:r>
          <a:endParaRPr lang="en-US" dirty="0"/>
        </a:p>
      </dgm:t>
    </dgm:pt>
    <dgm:pt modelId="{45556D32-0CE8-4C4D-B2E6-0C9564B74CB5}" type="parTrans" cxnId="{DF8B4381-B385-4387-A701-752578D27F18}">
      <dgm:prSet/>
      <dgm:spPr/>
      <dgm:t>
        <a:bodyPr/>
        <a:lstStyle/>
        <a:p>
          <a:endParaRPr lang="en-US"/>
        </a:p>
      </dgm:t>
    </dgm:pt>
    <dgm:pt modelId="{C44C5C76-25D4-4F9A-9B14-73E4CF0E689F}" type="sibTrans" cxnId="{DF8B4381-B385-4387-A701-752578D27F18}">
      <dgm:prSet/>
      <dgm:spPr/>
      <dgm:t>
        <a:bodyPr/>
        <a:lstStyle/>
        <a:p>
          <a:endParaRPr lang="en-US"/>
        </a:p>
      </dgm:t>
    </dgm:pt>
    <dgm:pt modelId="{76AC6CFE-D3F8-477D-9861-3E01DBAC04F3}">
      <dgm:prSet phldrT="[Text]"/>
      <dgm:spPr/>
      <dgm:t>
        <a:bodyPr/>
        <a:lstStyle/>
        <a:p>
          <a:r>
            <a:rPr lang="fa-IR" dirty="0" smtClean="0"/>
            <a:t>برنامه ریزی تولید</a:t>
          </a:r>
          <a:endParaRPr lang="en-US" dirty="0"/>
        </a:p>
      </dgm:t>
    </dgm:pt>
    <dgm:pt modelId="{1D743286-8619-4D1C-B07C-F8F6B7FEF6C2}" type="parTrans" cxnId="{E2A7F7E7-8EC5-421F-9DC1-1DE125FD3ADC}">
      <dgm:prSet/>
      <dgm:spPr/>
      <dgm:t>
        <a:bodyPr/>
        <a:lstStyle/>
        <a:p>
          <a:endParaRPr lang="en-US"/>
        </a:p>
      </dgm:t>
    </dgm:pt>
    <dgm:pt modelId="{E5452E53-0F89-483A-9842-B704FD293404}" type="sibTrans" cxnId="{E2A7F7E7-8EC5-421F-9DC1-1DE125FD3ADC}">
      <dgm:prSet/>
      <dgm:spPr/>
      <dgm:t>
        <a:bodyPr/>
        <a:lstStyle/>
        <a:p>
          <a:endParaRPr lang="en-US"/>
        </a:p>
      </dgm:t>
    </dgm:pt>
    <dgm:pt modelId="{906C4C7A-01BF-4FA1-B643-DD8A5B55E7AC}">
      <dgm:prSet phldrT="[Text]"/>
      <dgm:spPr/>
      <dgm:t>
        <a:bodyPr/>
        <a:lstStyle/>
        <a:p>
          <a:r>
            <a:rPr lang="fa-IR" dirty="0" smtClean="0"/>
            <a:t>تولید</a:t>
          </a:r>
          <a:endParaRPr lang="en-US" dirty="0"/>
        </a:p>
      </dgm:t>
    </dgm:pt>
    <dgm:pt modelId="{CE4F4773-878E-4B58-986F-4ACEA089E2A6}" type="parTrans" cxnId="{2926DA5C-0E6E-49A6-A36A-51AB93278164}">
      <dgm:prSet/>
      <dgm:spPr/>
      <dgm:t>
        <a:bodyPr/>
        <a:lstStyle/>
        <a:p>
          <a:endParaRPr lang="en-US"/>
        </a:p>
      </dgm:t>
    </dgm:pt>
    <dgm:pt modelId="{5C2C59A5-17D1-4630-8326-5CFA0B2EA4AF}" type="sibTrans" cxnId="{2926DA5C-0E6E-49A6-A36A-51AB93278164}">
      <dgm:prSet/>
      <dgm:spPr/>
      <dgm:t>
        <a:bodyPr/>
        <a:lstStyle/>
        <a:p>
          <a:endParaRPr lang="en-US"/>
        </a:p>
      </dgm:t>
    </dgm:pt>
    <dgm:pt modelId="{585742FA-15EF-4D13-BE43-A798F7239C4A}" type="pres">
      <dgm:prSet presAssocID="{7CF6D557-B267-4E11-B1D7-EAB2B10276F1}" presName="CompostProcess" presStyleCnt="0">
        <dgm:presLayoutVars>
          <dgm:dir/>
          <dgm:resizeHandles val="exact"/>
        </dgm:presLayoutVars>
      </dgm:prSet>
      <dgm:spPr/>
    </dgm:pt>
    <dgm:pt modelId="{4E6FB1AF-3FF4-41F3-AC10-670494FD594A}" type="pres">
      <dgm:prSet presAssocID="{7CF6D557-B267-4E11-B1D7-EAB2B10276F1}" presName="arrow" presStyleLbl="bgShp" presStyleIdx="0" presStyleCnt="1"/>
      <dgm:spPr/>
    </dgm:pt>
    <dgm:pt modelId="{4BB0EE86-0225-409C-8693-073599FD0F46}" type="pres">
      <dgm:prSet presAssocID="{7CF6D557-B267-4E11-B1D7-EAB2B10276F1}" presName="linearProcess" presStyleCnt="0"/>
      <dgm:spPr/>
    </dgm:pt>
    <dgm:pt modelId="{238F7F3C-8CBD-4D98-8868-B1E39C24BC2F}" type="pres">
      <dgm:prSet presAssocID="{CED9F30C-03AC-4D1C-A6E4-6F3534A6A803}" presName="textNode" presStyleLbl="node1" presStyleIdx="0" presStyleCnt="7">
        <dgm:presLayoutVars>
          <dgm:bulletEnabled val="1"/>
        </dgm:presLayoutVars>
      </dgm:prSet>
      <dgm:spPr/>
      <dgm:t>
        <a:bodyPr/>
        <a:lstStyle/>
        <a:p>
          <a:endParaRPr lang="en-US"/>
        </a:p>
      </dgm:t>
    </dgm:pt>
    <dgm:pt modelId="{5C8D3B73-6E75-4019-B8E7-F69F59F73B87}" type="pres">
      <dgm:prSet presAssocID="{50FFCCFE-D964-4828-9DD6-6BFDAF120378}" presName="sibTrans" presStyleCnt="0"/>
      <dgm:spPr/>
    </dgm:pt>
    <dgm:pt modelId="{E03ED9C0-1204-4674-A082-3192C1A7BDDF}" type="pres">
      <dgm:prSet presAssocID="{1C05994E-6A80-4674-AF37-A9876B669B9D}" presName="textNode" presStyleLbl="node1" presStyleIdx="1" presStyleCnt="7">
        <dgm:presLayoutVars>
          <dgm:bulletEnabled val="1"/>
        </dgm:presLayoutVars>
      </dgm:prSet>
      <dgm:spPr/>
      <dgm:t>
        <a:bodyPr/>
        <a:lstStyle/>
        <a:p>
          <a:endParaRPr lang="en-US"/>
        </a:p>
      </dgm:t>
    </dgm:pt>
    <dgm:pt modelId="{C5BE9015-BE34-4F22-8B34-48B7A9234735}" type="pres">
      <dgm:prSet presAssocID="{11F3C4FE-6FD0-4198-A1AB-6F54F216D744}" presName="sibTrans" presStyleCnt="0"/>
      <dgm:spPr/>
    </dgm:pt>
    <dgm:pt modelId="{AF48ECF1-C331-4244-BF3D-F884D4BD36A1}" type="pres">
      <dgm:prSet presAssocID="{43FEC9BA-B794-4E44-970B-F052D4695F19}" presName="textNode" presStyleLbl="node1" presStyleIdx="2" presStyleCnt="7">
        <dgm:presLayoutVars>
          <dgm:bulletEnabled val="1"/>
        </dgm:presLayoutVars>
      </dgm:prSet>
      <dgm:spPr/>
      <dgm:t>
        <a:bodyPr/>
        <a:lstStyle/>
        <a:p>
          <a:endParaRPr lang="en-US"/>
        </a:p>
      </dgm:t>
    </dgm:pt>
    <dgm:pt modelId="{10DA5B6A-D052-49C9-94BC-7373439BAC5D}" type="pres">
      <dgm:prSet presAssocID="{C44C5C76-25D4-4F9A-9B14-73E4CF0E689F}" presName="sibTrans" presStyleCnt="0"/>
      <dgm:spPr/>
    </dgm:pt>
    <dgm:pt modelId="{7D28B784-2670-4FE0-BF2A-8ABF54DD223D}" type="pres">
      <dgm:prSet presAssocID="{76AC6CFE-D3F8-477D-9861-3E01DBAC04F3}" presName="textNode" presStyleLbl="node1" presStyleIdx="3" presStyleCnt="7">
        <dgm:presLayoutVars>
          <dgm:bulletEnabled val="1"/>
        </dgm:presLayoutVars>
      </dgm:prSet>
      <dgm:spPr/>
      <dgm:t>
        <a:bodyPr/>
        <a:lstStyle/>
        <a:p>
          <a:endParaRPr lang="en-US"/>
        </a:p>
      </dgm:t>
    </dgm:pt>
    <dgm:pt modelId="{F919351C-4AD0-4DF6-AD79-3D5054E14880}" type="pres">
      <dgm:prSet presAssocID="{E5452E53-0F89-483A-9842-B704FD293404}" presName="sibTrans" presStyleCnt="0"/>
      <dgm:spPr/>
    </dgm:pt>
    <dgm:pt modelId="{668E1755-679E-492B-8C85-633E17CE3E22}" type="pres">
      <dgm:prSet presAssocID="{906C4C7A-01BF-4FA1-B643-DD8A5B55E7AC}" presName="textNode" presStyleLbl="node1" presStyleIdx="4" presStyleCnt="7">
        <dgm:presLayoutVars>
          <dgm:bulletEnabled val="1"/>
        </dgm:presLayoutVars>
      </dgm:prSet>
      <dgm:spPr/>
      <dgm:t>
        <a:bodyPr/>
        <a:lstStyle/>
        <a:p>
          <a:endParaRPr lang="en-US"/>
        </a:p>
      </dgm:t>
    </dgm:pt>
    <dgm:pt modelId="{E6FE6968-DD3B-467C-96E8-F21C2996AB2A}" type="pres">
      <dgm:prSet presAssocID="{5C2C59A5-17D1-4630-8326-5CFA0B2EA4AF}" presName="sibTrans" presStyleCnt="0"/>
      <dgm:spPr/>
    </dgm:pt>
    <dgm:pt modelId="{A2993B6E-A123-4288-B263-57AABD8B3F33}" type="pres">
      <dgm:prSet presAssocID="{65A7F365-28AB-4F1F-B606-C9AAAE754781}" presName="textNode" presStyleLbl="node1" presStyleIdx="5" presStyleCnt="7">
        <dgm:presLayoutVars>
          <dgm:bulletEnabled val="1"/>
        </dgm:presLayoutVars>
      </dgm:prSet>
      <dgm:spPr/>
      <dgm:t>
        <a:bodyPr/>
        <a:lstStyle/>
        <a:p>
          <a:endParaRPr lang="en-US"/>
        </a:p>
      </dgm:t>
    </dgm:pt>
    <dgm:pt modelId="{84765208-E5FA-4246-9DF3-8943A75FB06E}" type="pres">
      <dgm:prSet presAssocID="{925FBA5B-72EC-420A-B5C8-A5042EA0D08D}" presName="sibTrans" presStyleCnt="0"/>
      <dgm:spPr/>
    </dgm:pt>
    <dgm:pt modelId="{938DC879-CC94-4A4C-B055-8364C1B4E596}" type="pres">
      <dgm:prSet presAssocID="{15647FCE-06C4-40BF-B0E2-9CC860D6A099}" presName="textNode" presStyleLbl="node1" presStyleIdx="6" presStyleCnt="7">
        <dgm:presLayoutVars>
          <dgm:bulletEnabled val="1"/>
        </dgm:presLayoutVars>
      </dgm:prSet>
      <dgm:spPr/>
      <dgm:t>
        <a:bodyPr/>
        <a:lstStyle/>
        <a:p>
          <a:endParaRPr lang="en-US"/>
        </a:p>
      </dgm:t>
    </dgm:pt>
  </dgm:ptLst>
  <dgm:cxnLst>
    <dgm:cxn modelId="{61234F17-0DAE-41DD-834C-F71955F6E856}" type="presOf" srcId="{1C05994E-6A80-4674-AF37-A9876B669B9D}" destId="{E03ED9C0-1204-4674-A082-3192C1A7BDDF}" srcOrd="0" destOrd="0" presId="urn:microsoft.com/office/officeart/2005/8/layout/hProcess9"/>
    <dgm:cxn modelId="{0CADF39B-8848-41C5-A524-B3CC394BC4A6}" type="presOf" srcId="{65A7F365-28AB-4F1F-B606-C9AAAE754781}" destId="{A2993B6E-A123-4288-B263-57AABD8B3F33}" srcOrd="0" destOrd="0" presId="urn:microsoft.com/office/officeart/2005/8/layout/hProcess9"/>
    <dgm:cxn modelId="{1325FCAD-1C51-40D2-A910-83996EE52643}" type="presOf" srcId="{15647FCE-06C4-40BF-B0E2-9CC860D6A099}" destId="{938DC879-CC94-4A4C-B055-8364C1B4E596}" srcOrd="0" destOrd="0" presId="urn:microsoft.com/office/officeart/2005/8/layout/hProcess9"/>
    <dgm:cxn modelId="{952E3E44-CE36-48A4-993E-29AA106C43D3}" type="presOf" srcId="{76AC6CFE-D3F8-477D-9861-3E01DBAC04F3}" destId="{7D28B784-2670-4FE0-BF2A-8ABF54DD223D}" srcOrd="0" destOrd="0" presId="urn:microsoft.com/office/officeart/2005/8/layout/hProcess9"/>
    <dgm:cxn modelId="{DCCA118A-60DC-43A9-B3EF-4D64D75202A9}" type="presOf" srcId="{906C4C7A-01BF-4FA1-B643-DD8A5B55E7AC}" destId="{668E1755-679E-492B-8C85-633E17CE3E22}" srcOrd="0" destOrd="0" presId="urn:microsoft.com/office/officeart/2005/8/layout/hProcess9"/>
    <dgm:cxn modelId="{6BEEA016-BD1B-4D46-AF15-5853B273BBCC}" srcId="{7CF6D557-B267-4E11-B1D7-EAB2B10276F1}" destId="{CED9F30C-03AC-4D1C-A6E4-6F3534A6A803}" srcOrd="0" destOrd="0" parTransId="{6612FC5F-E308-482C-B072-E33075557E93}" sibTransId="{50FFCCFE-D964-4828-9DD6-6BFDAF120378}"/>
    <dgm:cxn modelId="{DF8B4381-B385-4387-A701-752578D27F18}" srcId="{7CF6D557-B267-4E11-B1D7-EAB2B10276F1}" destId="{43FEC9BA-B794-4E44-970B-F052D4695F19}" srcOrd="2" destOrd="0" parTransId="{45556D32-0CE8-4C4D-B2E6-0C9564B74CB5}" sibTransId="{C44C5C76-25D4-4F9A-9B14-73E4CF0E689F}"/>
    <dgm:cxn modelId="{E047A483-6236-48B4-B756-4DD1FCF4C78C}" type="presOf" srcId="{CED9F30C-03AC-4D1C-A6E4-6F3534A6A803}" destId="{238F7F3C-8CBD-4D98-8868-B1E39C24BC2F}" srcOrd="0" destOrd="0" presId="urn:microsoft.com/office/officeart/2005/8/layout/hProcess9"/>
    <dgm:cxn modelId="{E2A7F7E7-8EC5-421F-9DC1-1DE125FD3ADC}" srcId="{7CF6D557-B267-4E11-B1D7-EAB2B10276F1}" destId="{76AC6CFE-D3F8-477D-9861-3E01DBAC04F3}" srcOrd="3" destOrd="0" parTransId="{1D743286-8619-4D1C-B07C-F8F6B7FEF6C2}" sibTransId="{E5452E53-0F89-483A-9842-B704FD293404}"/>
    <dgm:cxn modelId="{240DB088-2DD2-4E6D-8B7B-3459977BA113}" srcId="{7CF6D557-B267-4E11-B1D7-EAB2B10276F1}" destId="{15647FCE-06C4-40BF-B0E2-9CC860D6A099}" srcOrd="6" destOrd="0" parTransId="{0593D962-F6F3-48FD-A15D-DB9A4003C5CA}" sibTransId="{81AFAAB3-2368-474A-9DD0-BE74233966B2}"/>
    <dgm:cxn modelId="{DAFB210F-58F5-4C8C-A84B-2AA41D930662}" srcId="{7CF6D557-B267-4E11-B1D7-EAB2B10276F1}" destId="{1C05994E-6A80-4674-AF37-A9876B669B9D}" srcOrd="1" destOrd="0" parTransId="{BAE98FBD-E425-4497-8A4A-0CCB391DFB62}" sibTransId="{11F3C4FE-6FD0-4198-A1AB-6F54F216D744}"/>
    <dgm:cxn modelId="{E6F7BCB6-B971-4BA1-9857-70AF754BEC07}" type="presOf" srcId="{43FEC9BA-B794-4E44-970B-F052D4695F19}" destId="{AF48ECF1-C331-4244-BF3D-F884D4BD36A1}" srcOrd="0" destOrd="0" presId="urn:microsoft.com/office/officeart/2005/8/layout/hProcess9"/>
    <dgm:cxn modelId="{9B4F9F9F-9714-4AB2-8E9C-FA891641D634}" type="presOf" srcId="{7CF6D557-B267-4E11-B1D7-EAB2B10276F1}" destId="{585742FA-15EF-4D13-BE43-A798F7239C4A}" srcOrd="0" destOrd="0" presId="urn:microsoft.com/office/officeart/2005/8/layout/hProcess9"/>
    <dgm:cxn modelId="{7FE816A7-32FC-4BAF-BEC2-7CA78EAD37B4}" srcId="{7CF6D557-B267-4E11-B1D7-EAB2B10276F1}" destId="{65A7F365-28AB-4F1F-B606-C9AAAE754781}" srcOrd="5" destOrd="0" parTransId="{936E1B7C-AC5A-4286-9861-91971390DC58}" sibTransId="{925FBA5B-72EC-420A-B5C8-A5042EA0D08D}"/>
    <dgm:cxn modelId="{2926DA5C-0E6E-49A6-A36A-51AB93278164}" srcId="{7CF6D557-B267-4E11-B1D7-EAB2B10276F1}" destId="{906C4C7A-01BF-4FA1-B643-DD8A5B55E7AC}" srcOrd="4" destOrd="0" parTransId="{CE4F4773-878E-4B58-986F-4ACEA089E2A6}" sibTransId="{5C2C59A5-17D1-4630-8326-5CFA0B2EA4AF}"/>
    <dgm:cxn modelId="{76A37F80-4575-497D-AF8E-BE892D9CB678}" type="presParOf" srcId="{585742FA-15EF-4D13-BE43-A798F7239C4A}" destId="{4E6FB1AF-3FF4-41F3-AC10-670494FD594A}" srcOrd="0" destOrd="0" presId="urn:microsoft.com/office/officeart/2005/8/layout/hProcess9"/>
    <dgm:cxn modelId="{7331AE64-C546-4BA0-91A7-9C0B5FD55F9F}" type="presParOf" srcId="{585742FA-15EF-4D13-BE43-A798F7239C4A}" destId="{4BB0EE86-0225-409C-8693-073599FD0F46}" srcOrd="1" destOrd="0" presId="urn:microsoft.com/office/officeart/2005/8/layout/hProcess9"/>
    <dgm:cxn modelId="{69D5B695-AED4-4C6E-AF38-3FF3AFBB022B}" type="presParOf" srcId="{4BB0EE86-0225-409C-8693-073599FD0F46}" destId="{238F7F3C-8CBD-4D98-8868-B1E39C24BC2F}" srcOrd="0" destOrd="0" presId="urn:microsoft.com/office/officeart/2005/8/layout/hProcess9"/>
    <dgm:cxn modelId="{18D1EA44-7E05-4EF9-B58E-B972A770F7D9}" type="presParOf" srcId="{4BB0EE86-0225-409C-8693-073599FD0F46}" destId="{5C8D3B73-6E75-4019-B8E7-F69F59F73B87}" srcOrd="1" destOrd="0" presId="urn:microsoft.com/office/officeart/2005/8/layout/hProcess9"/>
    <dgm:cxn modelId="{495F8E1F-F373-4E61-AB20-EAF78E8F2B71}" type="presParOf" srcId="{4BB0EE86-0225-409C-8693-073599FD0F46}" destId="{E03ED9C0-1204-4674-A082-3192C1A7BDDF}" srcOrd="2" destOrd="0" presId="urn:microsoft.com/office/officeart/2005/8/layout/hProcess9"/>
    <dgm:cxn modelId="{36559C41-9CB6-4ACA-BCAA-8D663CF26A67}" type="presParOf" srcId="{4BB0EE86-0225-409C-8693-073599FD0F46}" destId="{C5BE9015-BE34-4F22-8B34-48B7A9234735}" srcOrd="3" destOrd="0" presId="urn:microsoft.com/office/officeart/2005/8/layout/hProcess9"/>
    <dgm:cxn modelId="{19F0DECA-2CAC-424C-8A7C-2A869A0B43FE}" type="presParOf" srcId="{4BB0EE86-0225-409C-8693-073599FD0F46}" destId="{AF48ECF1-C331-4244-BF3D-F884D4BD36A1}" srcOrd="4" destOrd="0" presId="urn:microsoft.com/office/officeart/2005/8/layout/hProcess9"/>
    <dgm:cxn modelId="{DF055E3B-43D0-40DD-A8A2-A3494BE5528C}" type="presParOf" srcId="{4BB0EE86-0225-409C-8693-073599FD0F46}" destId="{10DA5B6A-D052-49C9-94BC-7373439BAC5D}" srcOrd="5" destOrd="0" presId="urn:microsoft.com/office/officeart/2005/8/layout/hProcess9"/>
    <dgm:cxn modelId="{4DD6855F-A658-4884-9440-C3E5C5DF3D53}" type="presParOf" srcId="{4BB0EE86-0225-409C-8693-073599FD0F46}" destId="{7D28B784-2670-4FE0-BF2A-8ABF54DD223D}" srcOrd="6" destOrd="0" presId="urn:microsoft.com/office/officeart/2005/8/layout/hProcess9"/>
    <dgm:cxn modelId="{35C36C3D-F205-41C6-B54A-D18328166E8B}" type="presParOf" srcId="{4BB0EE86-0225-409C-8693-073599FD0F46}" destId="{F919351C-4AD0-4DF6-AD79-3D5054E14880}" srcOrd="7" destOrd="0" presId="urn:microsoft.com/office/officeart/2005/8/layout/hProcess9"/>
    <dgm:cxn modelId="{97E3E3F5-5201-41D3-A141-BBA85D650C4D}" type="presParOf" srcId="{4BB0EE86-0225-409C-8693-073599FD0F46}" destId="{668E1755-679E-492B-8C85-633E17CE3E22}" srcOrd="8" destOrd="0" presId="urn:microsoft.com/office/officeart/2005/8/layout/hProcess9"/>
    <dgm:cxn modelId="{17131C60-7EC4-485F-8D6D-45EAF14120B3}" type="presParOf" srcId="{4BB0EE86-0225-409C-8693-073599FD0F46}" destId="{E6FE6968-DD3B-467C-96E8-F21C2996AB2A}" srcOrd="9" destOrd="0" presId="urn:microsoft.com/office/officeart/2005/8/layout/hProcess9"/>
    <dgm:cxn modelId="{211D4C25-659C-4802-8E45-CFF250C3803C}" type="presParOf" srcId="{4BB0EE86-0225-409C-8693-073599FD0F46}" destId="{A2993B6E-A123-4288-B263-57AABD8B3F33}" srcOrd="10" destOrd="0" presId="urn:microsoft.com/office/officeart/2005/8/layout/hProcess9"/>
    <dgm:cxn modelId="{95BF5977-9203-4013-9063-5B47F7C85BA6}" type="presParOf" srcId="{4BB0EE86-0225-409C-8693-073599FD0F46}" destId="{84765208-E5FA-4246-9DF3-8943A75FB06E}" srcOrd="11" destOrd="0" presId="urn:microsoft.com/office/officeart/2005/8/layout/hProcess9"/>
    <dgm:cxn modelId="{6465F7DF-48F2-415C-B36F-03B8A1C11C9C}" type="presParOf" srcId="{4BB0EE86-0225-409C-8693-073599FD0F46}" destId="{938DC879-CC94-4A4C-B055-8364C1B4E596}" srcOrd="12"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5.xml><?xml version="1.0" encoding="utf-8"?>
<dgm:dataModel xmlns:dgm="http://schemas.openxmlformats.org/drawingml/2006/diagram" xmlns:a="http://schemas.openxmlformats.org/drawingml/2006/main">
  <dgm:ptLst>
    <dgm:pt modelId="{3ABAF870-466C-4B0B-8B00-98E8ACA3578F}" type="doc">
      <dgm:prSet loTypeId="urn:microsoft.com/office/officeart/2005/8/layout/process1" loCatId="process" qsTypeId="urn:microsoft.com/office/officeart/2005/8/quickstyle/simple1" qsCatId="simple" csTypeId="urn:microsoft.com/office/officeart/2005/8/colors/colorful1" csCatId="colorful" phldr="1"/>
      <dgm:spPr/>
    </dgm:pt>
    <dgm:pt modelId="{5A8CA88A-B32A-4668-A1D5-6FBFD25D4FBC}">
      <dgm:prSet phldrT="[Text]"/>
      <dgm:spPr/>
      <dgm:t>
        <a:bodyPr/>
        <a:lstStyle/>
        <a:p>
          <a:r>
            <a:rPr lang="fa-IR" dirty="0" smtClean="0"/>
            <a:t>تدارکات خارجی</a:t>
          </a:r>
          <a:endParaRPr lang="en-US" dirty="0"/>
        </a:p>
      </dgm:t>
    </dgm:pt>
    <dgm:pt modelId="{D2936DF7-0075-4749-B77F-45883C1C4BC8}" type="parTrans" cxnId="{73E7816D-8417-475E-9FE9-9A254854C016}">
      <dgm:prSet/>
      <dgm:spPr/>
      <dgm:t>
        <a:bodyPr/>
        <a:lstStyle/>
        <a:p>
          <a:endParaRPr lang="en-US"/>
        </a:p>
      </dgm:t>
    </dgm:pt>
    <dgm:pt modelId="{04AA0573-D5E0-494E-A399-617AA86508EB}" type="sibTrans" cxnId="{73E7816D-8417-475E-9FE9-9A254854C016}">
      <dgm:prSet/>
      <dgm:spPr/>
      <dgm:t>
        <a:bodyPr/>
        <a:lstStyle/>
        <a:p>
          <a:endParaRPr lang="en-US"/>
        </a:p>
      </dgm:t>
    </dgm:pt>
    <dgm:pt modelId="{346D0E44-9153-4BE7-B2EC-95B261E05E44}">
      <dgm:prSet phldrT="[Text]"/>
      <dgm:spPr/>
      <dgm:t>
        <a:bodyPr/>
        <a:lstStyle/>
        <a:p>
          <a:r>
            <a:rPr lang="fa-IR" dirty="0" smtClean="0"/>
            <a:t>عملیات</a:t>
          </a:r>
          <a:endParaRPr lang="en-US" dirty="0"/>
        </a:p>
      </dgm:t>
    </dgm:pt>
    <dgm:pt modelId="{A13DA517-D431-4DF9-A47F-AF873BDEE57A}" type="parTrans" cxnId="{A4310D2C-9014-44C5-A651-C1C06001E483}">
      <dgm:prSet/>
      <dgm:spPr/>
      <dgm:t>
        <a:bodyPr/>
        <a:lstStyle/>
        <a:p>
          <a:endParaRPr lang="en-US"/>
        </a:p>
      </dgm:t>
    </dgm:pt>
    <dgm:pt modelId="{786AD6C6-0227-4460-A7FA-B2BE3CF850BD}" type="sibTrans" cxnId="{A4310D2C-9014-44C5-A651-C1C06001E483}">
      <dgm:prSet/>
      <dgm:spPr/>
      <dgm:t>
        <a:bodyPr/>
        <a:lstStyle/>
        <a:p>
          <a:endParaRPr lang="en-US"/>
        </a:p>
      </dgm:t>
    </dgm:pt>
    <dgm:pt modelId="{C9F4C3C9-9E1C-42AA-AB36-AD15FFD64D9E}">
      <dgm:prSet phldrT="[Text]"/>
      <dgm:spPr/>
      <dgm:t>
        <a:bodyPr/>
        <a:lstStyle/>
        <a:p>
          <a:r>
            <a:rPr lang="fa-IR" dirty="0" smtClean="0"/>
            <a:t>تدارکات داخلی</a:t>
          </a:r>
          <a:endParaRPr lang="en-US" dirty="0"/>
        </a:p>
      </dgm:t>
    </dgm:pt>
    <dgm:pt modelId="{D4F3F3B0-A6F1-412A-A851-7007C51BE156}" type="parTrans" cxnId="{7BB464B0-CFE1-4781-8ACA-F42C0B630002}">
      <dgm:prSet/>
      <dgm:spPr/>
      <dgm:t>
        <a:bodyPr/>
        <a:lstStyle/>
        <a:p>
          <a:endParaRPr lang="en-US"/>
        </a:p>
      </dgm:t>
    </dgm:pt>
    <dgm:pt modelId="{B01B2A13-EFD0-48F2-B518-20810FB70DF1}" type="sibTrans" cxnId="{7BB464B0-CFE1-4781-8ACA-F42C0B630002}">
      <dgm:prSet/>
      <dgm:spPr/>
      <dgm:t>
        <a:bodyPr/>
        <a:lstStyle/>
        <a:p>
          <a:endParaRPr lang="en-US"/>
        </a:p>
      </dgm:t>
    </dgm:pt>
    <dgm:pt modelId="{9F992133-8834-4E8E-B35A-EE1E42EC7841}" type="pres">
      <dgm:prSet presAssocID="{3ABAF870-466C-4B0B-8B00-98E8ACA3578F}" presName="Name0" presStyleCnt="0">
        <dgm:presLayoutVars>
          <dgm:dir/>
          <dgm:resizeHandles val="exact"/>
        </dgm:presLayoutVars>
      </dgm:prSet>
      <dgm:spPr/>
    </dgm:pt>
    <dgm:pt modelId="{2DF28BB2-82FD-4C4D-8BC0-4E736BAC69BA}" type="pres">
      <dgm:prSet presAssocID="{5A8CA88A-B32A-4668-A1D5-6FBFD25D4FBC}" presName="node" presStyleLbl="node1" presStyleIdx="0" presStyleCnt="3">
        <dgm:presLayoutVars>
          <dgm:bulletEnabled val="1"/>
        </dgm:presLayoutVars>
      </dgm:prSet>
      <dgm:spPr/>
      <dgm:t>
        <a:bodyPr/>
        <a:lstStyle/>
        <a:p>
          <a:endParaRPr lang="en-US"/>
        </a:p>
      </dgm:t>
    </dgm:pt>
    <dgm:pt modelId="{BF0590D7-39CB-4AA3-A36F-A73D151182F8}" type="pres">
      <dgm:prSet presAssocID="{04AA0573-D5E0-494E-A399-617AA86508EB}" presName="sibTrans" presStyleLbl="sibTrans2D1" presStyleIdx="0" presStyleCnt="2"/>
      <dgm:spPr/>
      <dgm:t>
        <a:bodyPr/>
        <a:lstStyle/>
        <a:p>
          <a:endParaRPr lang="en-US"/>
        </a:p>
      </dgm:t>
    </dgm:pt>
    <dgm:pt modelId="{0A33CECC-1658-43AB-A57B-2FF7475C6BD4}" type="pres">
      <dgm:prSet presAssocID="{04AA0573-D5E0-494E-A399-617AA86508EB}" presName="connectorText" presStyleLbl="sibTrans2D1" presStyleIdx="0" presStyleCnt="2"/>
      <dgm:spPr/>
      <dgm:t>
        <a:bodyPr/>
        <a:lstStyle/>
        <a:p>
          <a:endParaRPr lang="en-US"/>
        </a:p>
      </dgm:t>
    </dgm:pt>
    <dgm:pt modelId="{9DD1BB94-F19C-41A8-8F4A-6EDC825AE2C9}" type="pres">
      <dgm:prSet presAssocID="{346D0E44-9153-4BE7-B2EC-95B261E05E44}" presName="node" presStyleLbl="node1" presStyleIdx="1" presStyleCnt="3">
        <dgm:presLayoutVars>
          <dgm:bulletEnabled val="1"/>
        </dgm:presLayoutVars>
      </dgm:prSet>
      <dgm:spPr/>
      <dgm:t>
        <a:bodyPr/>
        <a:lstStyle/>
        <a:p>
          <a:endParaRPr lang="en-US"/>
        </a:p>
      </dgm:t>
    </dgm:pt>
    <dgm:pt modelId="{A0BE8624-8BAE-4A94-AF29-11A8EAFBABC1}" type="pres">
      <dgm:prSet presAssocID="{786AD6C6-0227-4460-A7FA-B2BE3CF850BD}" presName="sibTrans" presStyleLbl="sibTrans2D1" presStyleIdx="1" presStyleCnt="2"/>
      <dgm:spPr/>
      <dgm:t>
        <a:bodyPr/>
        <a:lstStyle/>
        <a:p>
          <a:endParaRPr lang="en-US"/>
        </a:p>
      </dgm:t>
    </dgm:pt>
    <dgm:pt modelId="{8F7210B3-35C4-48E6-9872-79FDAC83AF0A}" type="pres">
      <dgm:prSet presAssocID="{786AD6C6-0227-4460-A7FA-B2BE3CF850BD}" presName="connectorText" presStyleLbl="sibTrans2D1" presStyleIdx="1" presStyleCnt="2"/>
      <dgm:spPr/>
      <dgm:t>
        <a:bodyPr/>
        <a:lstStyle/>
        <a:p>
          <a:endParaRPr lang="en-US"/>
        </a:p>
      </dgm:t>
    </dgm:pt>
    <dgm:pt modelId="{FBE9DF26-7F1A-4022-B0B2-1DCB0A53A6B7}" type="pres">
      <dgm:prSet presAssocID="{C9F4C3C9-9E1C-42AA-AB36-AD15FFD64D9E}" presName="node" presStyleLbl="node1" presStyleIdx="2" presStyleCnt="3">
        <dgm:presLayoutVars>
          <dgm:bulletEnabled val="1"/>
        </dgm:presLayoutVars>
      </dgm:prSet>
      <dgm:spPr/>
      <dgm:t>
        <a:bodyPr/>
        <a:lstStyle/>
        <a:p>
          <a:endParaRPr lang="en-US"/>
        </a:p>
      </dgm:t>
    </dgm:pt>
  </dgm:ptLst>
  <dgm:cxnLst>
    <dgm:cxn modelId="{E4E0DBF5-4BA5-4E6F-A5A0-90F5B08171C0}" type="presOf" srcId="{5A8CA88A-B32A-4668-A1D5-6FBFD25D4FBC}" destId="{2DF28BB2-82FD-4C4D-8BC0-4E736BAC69BA}" srcOrd="0" destOrd="0" presId="urn:microsoft.com/office/officeart/2005/8/layout/process1"/>
    <dgm:cxn modelId="{6FE2B591-B24F-43BC-BCCF-4F7B164C076D}" type="presOf" srcId="{3ABAF870-466C-4B0B-8B00-98E8ACA3578F}" destId="{9F992133-8834-4E8E-B35A-EE1E42EC7841}" srcOrd="0" destOrd="0" presId="urn:microsoft.com/office/officeart/2005/8/layout/process1"/>
    <dgm:cxn modelId="{CA7D9B38-B8C6-4FBD-B165-1C0EE80F04F0}" type="presOf" srcId="{346D0E44-9153-4BE7-B2EC-95B261E05E44}" destId="{9DD1BB94-F19C-41A8-8F4A-6EDC825AE2C9}" srcOrd="0" destOrd="0" presId="urn:microsoft.com/office/officeart/2005/8/layout/process1"/>
    <dgm:cxn modelId="{19A99181-10F7-4F5B-B20A-EA71903FEAD8}" type="presOf" srcId="{C9F4C3C9-9E1C-42AA-AB36-AD15FFD64D9E}" destId="{FBE9DF26-7F1A-4022-B0B2-1DCB0A53A6B7}" srcOrd="0" destOrd="0" presId="urn:microsoft.com/office/officeart/2005/8/layout/process1"/>
    <dgm:cxn modelId="{DE3A3CDF-52B4-46C3-ABBE-C7379E01A008}" type="presOf" srcId="{786AD6C6-0227-4460-A7FA-B2BE3CF850BD}" destId="{A0BE8624-8BAE-4A94-AF29-11A8EAFBABC1}" srcOrd="0" destOrd="0" presId="urn:microsoft.com/office/officeart/2005/8/layout/process1"/>
    <dgm:cxn modelId="{B071EF1C-99CD-4E19-85D2-787972DFC8FC}" type="presOf" srcId="{04AA0573-D5E0-494E-A399-617AA86508EB}" destId="{BF0590D7-39CB-4AA3-A36F-A73D151182F8}" srcOrd="0" destOrd="0" presId="urn:microsoft.com/office/officeart/2005/8/layout/process1"/>
    <dgm:cxn modelId="{A4310D2C-9014-44C5-A651-C1C06001E483}" srcId="{3ABAF870-466C-4B0B-8B00-98E8ACA3578F}" destId="{346D0E44-9153-4BE7-B2EC-95B261E05E44}" srcOrd="1" destOrd="0" parTransId="{A13DA517-D431-4DF9-A47F-AF873BDEE57A}" sibTransId="{786AD6C6-0227-4460-A7FA-B2BE3CF850BD}"/>
    <dgm:cxn modelId="{7BB464B0-CFE1-4781-8ACA-F42C0B630002}" srcId="{3ABAF870-466C-4B0B-8B00-98E8ACA3578F}" destId="{C9F4C3C9-9E1C-42AA-AB36-AD15FFD64D9E}" srcOrd="2" destOrd="0" parTransId="{D4F3F3B0-A6F1-412A-A851-7007C51BE156}" sibTransId="{B01B2A13-EFD0-48F2-B518-20810FB70DF1}"/>
    <dgm:cxn modelId="{28062304-AB21-457E-B52C-70D90E1AD9AF}" type="presOf" srcId="{786AD6C6-0227-4460-A7FA-B2BE3CF850BD}" destId="{8F7210B3-35C4-48E6-9872-79FDAC83AF0A}" srcOrd="1" destOrd="0" presId="urn:microsoft.com/office/officeart/2005/8/layout/process1"/>
    <dgm:cxn modelId="{F183C25D-53AD-4308-8A8A-87F9A949414B}" type="presOf" srcId="{04AA0573-D5E0-494E-A399-617AA86508EB}" destId="{0A33CECC-1658-43AB-A57B-2FF7475C6BD4}" srcOrd="1" destOrd="0" presId="urn:microsoft.com/office/officeart/2005/8/layout/process1"/>
    <dgm:cxn modelId="{73E7816D-8417-475E-9FE9-9A254854C016}" srcId="{3ABAF870-466C-4B0B-8B00-98E8ACA3578F}" destId="{5A8CA88A-B32A-4668-A1D5-6FBFD25D4FBC}" srcOrd="0" destOrd="0" parTransId="{D2936DF7-0075-4749-B77F-45883C1C4BC8}" sibTransId="{04AA0573-D5E0-494E-A399-617AA86508EB}"/>
    <dgm:cxn modelId="{5FE58010-6F35-42B3-B715-450677897519}" type="presParOf" srcId="{9F992133-8834-4E8E-B35A-EE1E42EC7841}" destId="{2DF28BB2-82FD-4C4D-8BC0-4E736BAC69BA}" srcOrd="0" destOrd="0" presId="urn:microsoft.com/office/officeart/2005/8/layout/process1"/>
    <dgm:cxn modelId="{C72B660A-E8AF-4989-AD85-5BB984296B17}" type="presParOf" srcId="{9F992133-8834-4E8E-B35A-EE1E42EC7841}" destId="{BF0590D7-39CB-4AA3-A36F-A73D151182F8}" srcOrd="1" destOrd="0" presId="urn:microsoft.com/office/officeart/2005/8/layout/process1"/>
    <dgm:cxn modelId="{CC40AC52-2D97-4F6B-AA9E-32AFEE771096}" type="presParOf" srcId="{BF0590D7-39CB-4AA3-A36F-A73D151182F8}" destId="{0A33CECC-1658-43AB-A57B-2FF7475C6BD4}" srcOrd="0" destOrd="0" presId="urn:microsoft.com/office/officeart/2005/8/layout/process1"/>
    <dgm:cxn modelId="{8065567B-CC73-4405-BAAF-76DC118C80AE}" type="presParOf" srcId="{9F992133-8834-4E8E-B35A-EE1E42EC7841}" destId="{9DD1BB94-F19C-41A8-8F4A-6EDC825AE2C9}" srcOrd="2" destOrd="0" presId="urn:microsoft.com/office/officeart/2005/8/layout/process1"/>
    <dgm:cxn modelId="{1C759207-6D7A-4749-AE8F-D80CA7864CE2}" type="presParOf" srcId="{9F992133-8834-4E8E-B35A-EE1E42EC7841}" destId="{A0BE8624-8BAE-4A94-AF29-11A8EAFBABC1}" srcOrd="3" destOrd="0" presId="urn:microsoft.com/office/officeart/2005/8/layout/process1"/>
    <dgm:cxn modelId="{E8E9F35A-BF33-4DC1-BC65-742D9F603765}" type="presParOf" srcId="{A0BE8624-8BAE-4A94-AF29-11A8EAFBABC1}" destId="{8F7210B3-35C4-48E6-9872-79FDAC83AF0A}" srcOrd="0" destOrd="0" presId="urn:microsoft.com/office/officeart/2005/8/layout/process1"/>
    <dgm:cxn modelId="{D3669659-9AB9-4F22-8E71-7486A38707A6}" type="presParOf" srcId="{9F992133-8834-4E8E-B35A-EE1E42EC7841}" destId="{FBE9DF26-7F1A-4022-B0B2-1DCB0A53A6B7}"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D799FC0-4DD5-4BB3-A976-CE04E640DB42}" type="doc">
      <dgm:prSet loTypeId="urn:microsoft.com/office/officeart/2005/8/layout/process1" loCatId="process" qsTypeId="urn:microsoft.com/office/officeart/2005/8/quickstyle/simple1" qsCatId="simple" csTypeId="urn:microsoft.com/office/officeart/2005/8/colors/colorful4" csCatId="colorful" phldr="1"/>
      <dgm:spPr/>
    </dgm:pt>
    <dgm:pt modelId="{59EEAD31-F94D-47EB-87B7-63CDFE4A54CA}">
      <dgm:prSet phldrT="[Text]"/>
      <dgm:spPr/>
      <dgm:t>
        <a:bodyPr/>
        <a:lstStyle/>
        <a:p>
          <a:r>
            <a:rPr lang="fa-IR" dirty="0" smtClean="0"/>
            <a:t>موجود</a:t>
          </a:r>
          <a:endParaRPr lang="en-US" dirty="0"/>
        </a:p>
      </dgm:t>
    </dgm:pt>
    <dgm:pt modelId="{776811FC-9FFA-4DBF-97CB-C15C50CBAD42}" type="parTrans" cxnId="{C25A42EE-1D7B-4EA3-89FA-6952F9910C5B}">
      <dgm:prSet/>
      <dgm:spPr/>
      <dgm:t>
        <a:bodyPr/>
        <a:lstStyle/>
        <a:p>
          <a:endParaRPr lang="en-US"/>
        </a:p>
      </dgm:t>
    </dgm:pt>
    <dgm:pt modelId="{8A32284C-01B0-4C54-A26F-BD1672EC7565}" type="sibTrans" cxnId="{C25A42EE-1D7B-4EA3-89FA-6952F9910C5B}">
      <dgm:prSet/>
      <dgm:spPr/>
      <dgm:t>
        <a:bodyPr/>
        <a:lstStyle/>
        <a:p>
          <a:endParaRPr lang="en-US" dirty="0"/>
        </a:p>
      </dgm:t>
    </dgm:pt>
    <dgm:pt modelId="{193F4741-5323-4697-8169-CA6C4DC1FAC5}">
      <dgm:prSet phldrT="[Text]"/>
      <dgm:spPr/>
      <dgm:t>
        <a:bodyPr/>
        <a:lstStyle/>
        <a:p>
          <a:r>
            <a:rPr lang="fa-IR" dirty="0" smtClean="0"/>
            <a:t>سفارش</a:t>
          </a:r>
          <a:endParaRPr lang="en-US" dirty="0"/>
        </a:p>
      </dgm:t>
    </dgm:pt>
    <dgm:pt modelId="{B0354B89-4F7D-4E45-9DDF-0D61941CE107}" type="parTrans" cxnId="{1A44F3F5-28BA-48CC-A962-84C3405A2013}">
      <dgm:prSet/>
      <dgm:spPr/>
      <dgm:t>
        <a:bodyPr/>
        <a:lstStyle/>
        <a:p>
          <a:endParaRPr lang="en-US"/>
        </a:p>
      </dgm:t>
    </dgm:pt>
    <dgm:pt modelId="{AB3413B0-4992-4C20-BF5B-26EC5A84DD0F}" type="sibTrans" cxnId="{1A44F3F5-28BA-48CC-A962-84C3405A2013}">
      <dgm:prSet/>
      <dgm:spPr/>
      <dgm:t>
        <a:bodyPr/>
        <a:lstStyle/>
        <a:p>
          <a:endParaRPr lang="en-US"/>
        </a:p>
      </dgm:t>
    </dgm:pt>
    <dgm:pt modelId="{AA252BBA-AD5B-42F3-927A-D1F74FBEFB63}">
      <dgm:prSet phldrT="[Text]"/>
      <dgm:spPr/>
      <dgm:t>
        <a:bodyPr/>
        <a:lstStyle/>
        <a:p>
          <a:r>
            <a:rPr lang="fa-IR" dirty="0" smtClean="0"/>
            <a:t>صورتحساب</a:t>
          </a:r>
          <a:endParaRPr lang="en-US" dirty="0"/>
        </a:p>
      </dgm:t>
    </dgm:pt>
    <dgm:pt modelId="{CC1EE540-7701-4C65-871B-C55A03B3B503}" type="parTrans" cxnId="{3EFE7A3D-4671-448D-AE69-A8948B21C2A3}">
      <dgm:prSet/>
      <dgm:spPr/>
      <dgm:t>
        <a:bodyPr/>
        <a:lstStyle/>
        <a:p>
          <a:endParaRPr lang="en-US"/>
        </a:p>
      </dgm:t>
    </dgm:pt>
    <dgm:pt modelId="{942CCF01-971B-46A5-A524-100B39303E91}" type="sibTrans" cxnId="{3EFE7A3D-4671-448D-AE69-A8948B21C2A3}">
      <dgm:prSet/>
      <dgm:spPr/>
      <dgm:t>
        <a:bodyPr/>
        <a:lstStyle/>
        <a:p>
          <a:endParaRPr lang="en-US"/>
        </a:p>
      </dgm:t>
    </dgm:pt>
    <dgm:pt modelId="{D193CD7F-AE3A-4C4A-90E6-526A1A08D96B}" type="pres">
      <dgm:prSet presAssocID="{5D799FC0-4DD5-4BB3-A976-CE04E640DB42}" presName="Name0" presStyleCnt="0">
        <dgm:presLayoutVars>
          <dgm:dir/>
          <dgm:resizeHandles val="exact"/>
        </dgm:presLayoutVars>
      </dgm:prSet>
      <dgm:spPr/>
    </dgm:pt>
    <dgm:pt modelId="{BF85E5EE-273B-4A88-A24F-E9AE4536D55A}" type="pres">
      <dgm:prSet presAssocID="{59EEAD31-F94D-47EB-87B7-63CDFE4A54CA}" presName="node" presStyleLbl="node1" presStyleIdx="0" presStyleCnt="3">
        <dgm:presLayoutVars>
          <dgm:bulletEnabled val="1"/>
        </dgm:presLayoutVars>
      </dgm:prSet>
      <dgm:spPr/>
      <dgm:t>
        <a:bodyPr/>
        <a:lstStyle/>
        <a:p>
          <a:endParaRPr lang="en-US"/>
        </a:p>
      </dgm:t>
    </dgm:pt>
    <dgm:pt modelId="{FB720BF6-F8AE-4201-87B8-74377ACE9A08}" type="pres">
      <dgm:prSet presAssocID="{8A32284C-01B0-4C54-A26F-BD1672EC7565}" presName="sibTrans" presStyleLbl="sibTrans2D1" presStyleIdx="0" presStyleCnt="2" custScaleX="163658" custScaleY="68585"/>
      <dgm:spPr/>
      <dgm:t>
        <a:bodyPr/>
        <a:lstStyle/>
        <a:p>
          <a:endParaRPr lang="en-US"/>
        </a:p>
      </dgm:t>
    </dgm:pt>
    <dgm:pt modelId="{89C057D5-E275-4C2B-B76D-EDF96E482902}" type="pres">
      <dgm:prSet presAssocID="{8A32284C-01B0-4C54-A26F-BD1672EC7565}" presName="connectorText" presStyleLbl="sibTrans2D1" presStyleIdx="0" presStyleCnt="2"/>
      <dgm:spPr/>
      <dgm:t>
        <a:bodyPr/>
        <a:lstStyle/>
        <a:p>
          <a:endParaRPr lang="en-US"/>
        </a:p>
      </dgm:t>
    </dgm:pt>
    <dgm:pt modelId="{A7FD6181-9913-4858-AEC8-9A11A923921A}" type="pres">
      <dgm:prSet presAssocID="{193F4741-5323-4697-8169-CA6C4DC1FAC5}" presName="node" presStyleLbl="node1" presStyleIdx="1" presStyleCnt="3">
        <dgm:presLayoutVars>
          <dgm:bulletEnabled val="1"/>
        </dgm:presLayoutVars>
      </dgm:prSet>
      <dgm:spPr/>
      <dgm:t>
        <a:bodyPr/>
        <a:lstStyle/>
        <a:p>
          <a:endParaRPr lang="en-US"/>
        </a:p>
      </dgm:t>
    </dgm:pt>
    <dgm:pt modelId="{A0B2B165-53E8-4A64-BE59-864D4315D025}" type="pres">
      <dgm:prSet presAssocID="{AB3413B0-4992-4C20-BF5B-26EC5A84DD0F}" presName="sibTrans" presStyleLbl="sibTrans2D1" presStyleIdx="1" presStyleCnt="2" custScaleX="149817" custScaleY="68585"/>
      <dgm:spPr/>
      <dgm:t>
        <a:bodyPr/>
        <a:lstStyle/>
        <a:p>
          <a:endParaRPr lang="en-US"/>
        </a:p>
      </dgm:t>
    </dgm:pt>
    <dgm:pt modelId="{0E90325C-AB92-43DD-9724-9D76BE64A8A4}" type="pres">
      <dgm:prSet presAssocID="{AB3413B0-4992-4C20-BF5B-26EC5A84DD0F}" presName="connectorText" presStyleLbl="sibTrans2D1" presStyleIdx="1" presStyleCnt="2"/>
      <dgm:spPr/>
      <dgm:t>
        <a:bodyPr/>
        <a:lstStyle/>
        <a:p>
          <a:endParaRPr lang="en-US"/>
        </a:p>
      </dgm:t>
    </dgm:pt>
    <dgm:pt modelId="{B6F04D54-404B-4342-81AD-1A6334EB16DA}" type="pres">
      <dgm:prSet presAssocID="{AA252BBA-AD5B-42F3-927A-D1F74FBEFB63}" presName="node" presStyleLbl="node1" presStyleIdx="2" presStyleCnt="3">
        <dgm:presLayoutVars>
          <dgm:bulletEnabled val="1"/>
        </dgm:presLayoutVars>
      </dgm:prSet>
      <dgm:spPr/>
      <dgm:t>
        <a:bodyPr/>
        <a:lstStyle/>
        <a:p>
          <a:endParaRPr lang="en-US"/>
        </a:p>
      </dgm:t>
    </dgm:pt>
  </dgm:ptLst>
  <dgm:cxnLst>
    <dgm:cxn modelId="{1A44F3F5-28BA-48CC-A962-84C3405A2013}" srcId="{5D799FC0-4DD5-4BB3-A976-CE04E640DB42}" destId="{193F4741-5323-4697-8169-CA6C4DC1FAC5}" srcOrd="1" destOrd="0" parTransId="{B0354B89-4F7D-4E45-9DDF-0D61941CE107}" sibTransId="{AB3413B0-4992-4C20-BF5B-26EC5A84DD0F}"/>
    <dgm:cxn modelId="{C25A42EE-1D7B-4EA3-89FA-6952F9910C5B}" srcId="{5D799FC0-4DD5-4BB3-A976-CE04E640DB42}" destId="{59EEAD31-F94D-47EB-87B7-63CDFE4A54CA}" srcOrd="0" destOrd="0" parTransId="{776811FC-9FFA-4DBF-97CB-C15C50CBAD42}" sibTransId="{8A32284C-01B0-4C54-A26F-BD1672EC7565}"/>
    <dgm:cxn modelId="{00E4C6E2-5D1D-4A9B-999F-E6002A46BD3A}" type="presOf" srcId="{AA252BBA-AD5B-42F3-927A-D1F74FBEFB63}" destId="{B6F04D54-404B-4342-81AD-1A6334EB16DA}" srcOrd="0" destOrd="0" presId="urn:microsoft.com/office/officeart/2005/8/layout/process1"/>
    <dgm:cxn modelId="{E792076A-2D84-42D7-A02A-C574874AB165}" type="presOf" srcId="{8A32284C-01B0-4C54-A26F-BD1672EC7565}" destId="{89C057D5-E275-4C2B-B76D-EDF96E482902}" srcOrd="1" destOrd="0" presId="urn:microsoft.com/office/officeart/2005/8/layout/process1"/>
    <dgm:cxn modelId="{477EB7A2-0FEB-4A01-807D-EC41D29A76D8}" type="presOf" srcId="{8A32284C-01B0-4C54-A26F-BD1672EC7565}" destId="{FB720BF6-F8AE-4201-87B8-74377ACE9A08}" srcOrd="0" destOrd="0" presId="urn:microsoft.com/office/officeart/2005/8/layout/process1"/>
    <dgm:cxn modelId="{0B8E0ECE-B474-4449-A39E-82084D2FE614}" type="presOf" srcId="{193F4741-5323-4697-8169-CA6C4DC1FAC5}" destId="{A7FD6181-9913-4858-AEC8-9A11A923921A}" srcOrd="0" destOrd="0" presId="urn:microsoft.com/office/officeart/2005/8/layout/process1"/>
    <dgm:cxn modelId="{A85FB953-46F6-4F47-B2C8-EA5A28ECC8C8}" type="presOf" srcId="{5D799FC0-4DD5-4BB3-A976-CE04E640DB42}" destId="{D193CD7F-AE3A-4C4A-90E6-526A1A08D96B}" srcOrd="0" destOrd="0" presId="urn:microsoft.com/office/officeart/2005/8/layout/process1"/>
    <dgm:cxn modelId="{465830AB-4F44-4E1D-B9A6-9CDCF814AED2}" type="presOf" srcId="{59EEAD31-F94D-47EB-87B7-63CDFE4A54CA}" destId="{BF85E5EE-273B-4A88-A24F-E9AE4536D55A}" srcOrd="0" destOrd="0" presId="urn:microsoft.com/office/officeart/2005/8/layout/process1"/>
    <dgm:cxn modelId="{3AB07DC0-3BCC-491D-80CA-1D9265292FF6}" type="presOf" srcId="{AB3413B0-4992-4C20-BF5B-26EC5A84DD0F}" destId="{0E90325C-AB92-43DD-9724-9D76BE64A8A4}" srcOrd="1" destOrd="0" presId="urn:microsoft.com/office/officeart/2005/8/layout/process1"/>
    <dgm:cxn modelId="{3EFE7A3D-4671-448D-AE69-A8948B21C2A3}" srcId="{5D799FC0-4DD5-4BB3-A976-CE04E640DB42}" destId="{AA252BBA-AD5B-42F3-927A-D1F74FBEFB63}" srcOrd="2" destOrd="0" parTransId="{CC1EE540-7701-4C65-871B-C55A03B3B503}" sibTransId="{942CCF01-971B-46A5-A524-100B39303E91}"/>
    <dgm:cxn modelId="{58461E38-F963-44DF-9848-AE9F62DBF88C}" type="presOf" srcId="{AB3413B0-4992-4C20-BF5B-26EC5A84DD0F}" destId="{A0B2B165-53E8-4A64-BE59-864D4315D025}" srcOrd="0" destOrd="0" presId="urn:microsoft.com/office/officeart/2005/8/layout/process1"/>
    <dgm:cxn modelId="{D56C4BA9-B8EB-4A4E-8283-D8EA011EC3C7}" type="presParOf" srcId="{D193CD7F-AE3A-4C4A-90E6-526A1A08D96B}" destId="{BF85E5EE-273B-4A88-A24F-E9AE4536D55A}" srcOrd="0" destOrd="0" presId="urn:microsoft.com/office/officeart/2005/8/layout/process1"/>
    <dgm:cxn modelId="{DAA215EB-F4D0-4CDC-B1DD-02AC78C62CD0}" type="presParOf" srcId="{D193CD7F-AE3A-4C4A-90E6-526A1A08D96B}" destId="{FB720BF6-F8AE-4201-87B8-74377ACE9A08}" srcOrd="1" destOrd="0" presId="urn:microsoft.com/office/officeart/2005/8/layout/process1"/>
    <dgm:cxn modelId="{379665FB-00DD-44E7-9665-6B5E46E3613C}" type="presParOf" srcId="{FB720BF6-F8AE-4201-87B8-74377ACE9A08}" destId="{89C057D5-E275-4C2B-B76D-EDF96E482902}" srcOrd="0" destOrd="0" presId="urn:microsoft.com/office/officeart/2005/8/layout/process1"/>
    <dgm:cxn modelId="{827CD77E-E7E1-494C-A9CD-A646D476CACB}" type="presParOf" srcId="{D193CD7F-AE3A-4C4A-90E6-526A1A08D96B}" destId="{A7FD6181-9913-4858-AEC8-9A11A923921A}" srcOrd="2" destOrd="0" presId="urn:microsoft.com/office/officeart/2005/8/layout/process1"/>
    <dgm:cxn modelId="{CD11D219-225F-4C10-AB7A-373DCE184903}" type="presParOf" srcId="{D193CD7F-AE3A-4C4A-90E6-526A1A08D96B}" destId="{A0B2B165-53E8-4A64-BE59-864D4315D025}" srcOrd="3" destOrd="0" presId="urn:microsoft.com/office/officeart/2005/8/layout/process1"/>
    <dgm:cxn modelId="{74BE2464-4670-4786-96F9-CA4417D1B437}" type="presParOf" srcId="{A0B2B165-53E8-4A64-BE59-864D4315D025}" destId="{0E90325C-AB92-43DD-9724-9D76BE64A8A4}" srcOrd="0" destOrd="0" presId="urn:microsoft.com/office/officeart/2005/8/layout/process1"/>
    <dgm:cxn modelId="{5A0F5FAA-D355-41BB-8C68-4611F6DB2A73}" type="presParOf" srcId="{D193CD7F-AE3A-4C4A-90E6-526A1A08D96B}" destId="{B6F04D54-404B-4342-81AD-1A6334EB16DA}" srcOrd="4"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C85F78C-6582-44D2-B87E-15E47E87A0C9}">
      <dsp:nvSpPr>
        <dsp:cNvPr id="0" name=""/>
        <dsp:cNvSpPr/>
      </dsp:nvSpPr>
      <dsp:spPr>
        <a:xfrm>
          <a:off x="788669" y="0"/>
          <a:ext cx="8938260" cy="4351338"/>
        </a:xfrm>
        <a:prstGeom prst="rightArrow">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sp>
    <dsp:sp modelId="{69972936-9870-47F1-9C2A-FEA0DC8E3584}">
      <dsp:nvSpPr>
        <dsp:cNvPr id="0" name=""/>
        <dsp:cNvSpPr/>
      </dsp:nvSpPr>
      <dsp:spPr>
        <a:xfrm>
          <a:off x="5888"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a-IR" sz="2600" kern="1200" dirty="0" smtClean="0"/>
            <a:t>دریافت سفارش از مشتری</a:t>
          </a:r>
          <a:endParaRPr lang="en-US" sz="2600" kern="1200" dirty="0"/>
        </a:p>
      </dsp:txBody>
      <dsp:txXfrm>
        <a:off x="75116" y="1374629"/>
        <a:ext cx="1279680" cy="1602079"/>
      </dsp:txXfrm>
    </dsp:sp>
    <dsp:sp modelId="{0723742F-CFBF-443B-8349-C5FDDA0A0F89}">
      <dsp:nvSpPr>
        <dsp:cNvPr id="0" name=""/>
        <dsp:cNvSpPr/>
      </dsp:nvSpPr>
      <dsp:spPr>
        <a:xfrm>
          <a:off x="1520169"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a-IR" sz="2600" kern="1200" dirty="0" smtClean="0"/>
            <a:t>اطمینان از اعتبار حساب</a:t>
          </a:r>
        </a:p>
      </dsp:txBody>
      <dsp:txXfrm>
        <a:off x="1589397" y="1374629"/>
        <a:ext cx="1279680" cy="1602079"/>
      </dsp:txXfrm>
    </dsp:sp>
    <dsp:sp modelId="{30DFE5C1-F4A4-45FD-B918-BC442E874790}">
      <dsp:nvSpPr>
        <dsp:cNvPr id="0" name=""/>
        <dsp:cNvSpPr/>
      </dsp:nvSpPr>
      <dsp:spPr>
        <a:xfrm>
          <a:off x="3034450"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fa-IR" sz="2600" kern="1200" dirty="0" smtClean="0"/>
            <a:t>ایجاد سفارش</a:t>
          </a:r>
          <a:endParaRPr lang="en-US" sz="2600" kern="1200" dirty="0"/>
        </a:p>
      </dsp:txBody>
      <dsp:txXfrm>
        <a:off x="3103678" y="1374629"/>
        <a:ext cx="1279680" cy="1602079"/>
      </dsp:txXfrm>
    </dsp:sp>
    <dsp:sp modelId="{AA64C17C-2A0F-4F76-8A19-2EE289EFF175}">
      <dsp:nvSpPr>
        <dsp:cNvPr id="0" name=""/>
        <dsp:cNvSpPr/>
      </dsp:nvSpPr>
      <dsp:spPr>
        <a:xfrm>
          <a:off x="4548731"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تامین</a:t>
          </a:r>
          <a:r>
            <a:rPr lang="fa-IR" sz="2600" kern="1200" baseline="0" dirty="0" smtClean="0"/>
            <a:t> خدمات و کالا</a:t>
          </a:r>
          <a:endParaRPr lang="en-US" sz="2600" kern="1200" dirty="0"/>
        </a:p>
      </dsp:txBody>
      <dsp:txXfrm>
        <a:off x="4617959" y="1374629"/>
        <a:ext cx="1279680" cy="1602079"/>
      </dsp:txXfrm>
    </dsp:sp>
    <dsp:sp modelId="{21A2DBD6-E8C3-4A92-8780-C2AB12CAE667}">
      <dsp:nvSpPr>
        <dsp:cNvPr id="0" name=""/>
        <dsp:cNvSpPr/>
      </dsp:nvSpPr>
      <dsp:spPr>
        <a:xfrm>
          <a:off x="6063012"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بسته بندی و باربری</a:t>
          </a:r>
          <a:endParaRPr lang="en-US" sz="2600" kern="1200" dirty="0"/>
        </a:p>
      </dsp:txBody>
      <dsp:txXfrm>
        <a:off x="6132240" y="1374629"/>
        <a:ext cx="1279680" cy="1602079"/>
      </dsp:txXfrm>
    </dsp:sp>
    <dsp:sp modelId="{609241BA-9637-4817-8760-5A73BE0E48DE}">
      <dsp:nvSpPr>
        <dsp:cNvPr id="0" name=""/>
        <dsp:cNvSpPr/>
      </dsp:nvSpPr>
      <dsp:spPr>
        <a:xfrm>
          <a:off x="7577294"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ارسال</a:t>
          </a:r>
          <a:r>
            <a:rPr lang="fa-IR" sz="2600" kern="1200" baseline="0" dirty="0" smtClean="0"/>
            <a:t> خدمات</a:t>
          </a:r>
          <a:endParaRPr lang="en-US" sz="2600" kern="1200" dirty="0"/>
        </a:p>
      </dsp:txBody>
      <dsp:txXfrm>
        <a:off x="7646522" y="1374629"/>
        <a:ext cx="1279680" cy="1602079"/>
      </dsp:txXfrm>
    </dsp:sp>
    <dsp:sp modelId="{B2B4130C-48D8-452D-85EC-2989B2F2CD03}">
      <dsp:nvSpPr>
        <dsp:cNvPr id="0" name=""/>
        <dsp:cNvSpPr/>
      </dsp:nvSpPr>
      <dsp:spPr>
        <a:xfrm>
          <a:off x="9091575" y="1305401"/>
          <a:ext cx="1418136" cy="1740535"/>
        </a:xfrm>
        <a:prstGeom prst="roundRect">
          <a:avLst/>
        </a:prstGeom>
        <a:gradFill rotWithShape="1">
          <a:gsLst>
            <a:gs pos="0">
              <a:schemeClr val="accent4">
                <a:lumMod val="110000"/>
                <a:satMod val="105000"/>
                <a:tint val="67000"/>
              </a:schemeClr>
            </a:gs>
            <a:gs pos="50000">
              <a:schemeClr val="accent4">
                <a:lumMod val="105000"/>
                <a:satMod val="103000"/>
                <a:tint val="73000"/>
              </a:schemeClr>
            </a:gs>
            <a:gs pos="100000">
              <a:schemeClr val="accent4">
                <a:lumMod val="105000"/>
                <a:satMod val="109000"/>
                <a:tint val="81000"/>
              </a:schemeClr>
            </a:gs>
          </a:gsLst>
          <a:lin ang="5400000" scaled="0"/>
        </a:gradFill>
        <a:ln w="6350" cap="flat" cmpd="sng" algn="ctr">
          <a:solidFill>
            <a:schemeClr val="accent4"/>
          </a:solidFill>
          <a:prstDash val="solid"/>
          <a:miter lim="800000"/>
        </a:ln>
        <a:effectLst/>
      </dsp:spPr>
      <dsp:style>
        <a:lnRef idx="1">
          <a:schemeClr val="accent4"/>
        </a:lnRef>
        <a:fillRef idx="2">
          <a:schemeClr val="accent4"/>
        </a:fillRef>
        <a:effectRef idx="1">
          <a:schemeClr val="accent4"/>
        </a:effectRef>
        <a:fontRef idx="minor">
          <a:schemeClr val="dk1"/>
        </a:fontRef>
      </dsp:style>
      <dsp:txBody>
        <a:bodyPr spcFirstLastPara="0" vert="horz" wrap="square" lIns="99060" tIns="99060" rIns="99060" bIns="99060" numCol="1" spcCol="1270" anchor="ctr" anchorCtr="0">
          <a:noAutofit/>
        </a:bodyPr>
        <a:lstStyle/>
        <a:p>
          <a:pPr lvl="0" algn="ctr" defTabSz="1155700" rtl="1">
            <a:lnSpc>
              <a:spcPct val="90000"/>
            </a:lnSpc>
            <a:spcBef>
              <a:spcPct val="0"/>
            </a:spcBef>
            <a:spcAft>
              <a:spcPct val="35000"/>
            </a:spcAft>
          </a:pPr>
          <a:r>
            <a:rPr lang="fa-IR" sz="2600" kern="1200" dirty="0" smtClean="0"/>
            <a:t>دریافت هزینه</a:t>
          </a:r>
          <a:endParaRPr lang="en-US" sz="2600" kern="1200" dirty="0"/>
        </a:p>
      </dsp:txBody>
      <dsp:txXfrm>
        <a:off x="9160803" y="1374629"/>
        <a:ext cx="1279680" cy="160207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03AD83-B659-44B8-A709-8A024D01D47B}">
      <dsp:nvSpPr>
        <dsp:cNvPr id="0" name=""/>
        <dsp:cNvSpPr/>
      </dsp:nvSpPr>
      <dsp:spPr>
        <a:xfrm>
          <a:off x="788669" y="0"/>
          <a:ext cx="8938260" cy="4351338"/>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4B4E51-3DC0-4E0F-AA59-7882BB5B0218}">
      <dsp:nvSpPr>
        <dsp:cNvPr id="0" name=""/>
        <dsp:cNvSpPr/>
      </dsp:nvSpPr>
      <dsp:spPr>
        <a:xfrm>
          <a:off x="2316" y="1305401"/>
          <a:ext cx="201049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چانه زنی در خصوص قیمت</a:t>
          </a:r>
          <a:endParaRPr lang="en-US" sz="2700" kern="1200" dirty="0"/>
        </a:p>
      </dsp:txBody>
      <dsp:txXfrm>
        <a:off x="87282" y="1390367"/>
        <a:ext cx="1840558" cy="1570603"/>
      </dsp:txXfrm>
    </dsp:sp>
    <dsp:sp modelId="{40DE5933-0BF0-4963-A1DE-6C2E839C4DB5}">
      <dsp:nvSpPr>
        <dsp:cNvPr id="0" name=""/>
        <dsp:cNvSpPr/>
      </dsp:nvSpPr>
      <dsp:spPr>
        <a:xfrm>
          <a:off x="2127435" y="1305401"/>
          <a:ext cx="201049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ارسال سفارش خرید</a:t>
          </a:r>
          <a:endParaRPr lang="en-US" sz="2700" kern="1200" dirty="0"/>
        </a:p>
      </dsp:txBody>
      <dsp:txXfrm>
        <a:off x="2212401" y="1390367"/>
        <a:ext cx="1840558" cy="1570603"/>
      </dsp:txXfrm>
    </dsp:sp>
    <dsp:sp modelId="{132B3E15-3F6A-443E-A436-EC3DD740138A}">
      <dsp:nvSpPr>
        <dsp:cNvPr id="0" name=""/>
        <dsp:cNvSpPr/>
      </dsp:nvSpPr>
      <dsp:spPr>
        <a:xfrm>
          <a:off x="4252554" y="1305401"/>
          <a:ext cx="201049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دریافت کالا</a:t>
          </a:r>
          <a:endParaRPr lang="en-US" sz="2700" kern="1200" dirty="0"/>
        </a:p>
      </dsp:txBody>
      <dsp:txXfrm>
        <a:off x="4337520" y="1390367"/>
        <a:ext cx="1840558" cy="1570603"/>
      </dsp:txXfrm>
    </dsp:sp>
    <dsp:sp modelId="{3FCAFE7C-3160-42EF-B948-A8F7EBA11DBA}">
      <dsp:nvSpPr>
        <dsp:cNvPr id="0" name=""/>
        <dsp:cNvSpPr/>
      </dsp:nvSpPr>
      <dsp:spPr>
        <a:xfrm>
          <a:off x="6377674" y="1305401"/>
          <a:ext cx="201049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دریافت فاکتور و صورت حساب</a:t>
          </a:r>
          <a:endParaRPr lang="en-US" sz="2700" kern="1200" dirty="0"/>
        </a:p>
      </dsp:txBody>
      <dsp:txXfrm>
        <a:off x="6462640" y="1390367"/>
        <a:ext cx="1840558" cy="1570603"/>
      </dsp:txXfrm>
    </dsp:sp>
    <dsp:sp modelId="{DE9403F6-CA22-49E3-AF5F-C4EC69F64C2E}">
      <dsp:nvSpPr>
        <dsp:cNvPr id="0" name=""/>
        <dsp:cNvSpPr/>
      </dsp:nvSpPr>
      <dsp:spPr>
        <a:xfrm>
          <a:off x="8502793" y="1305401"/>
          <a:ext cx="2010490" cy="174053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ctr" defTabSz="1200150">
            <a:lnSpc>
              <a:spcPct val="90000"/>
            </a:lnSpc>
            <a:spcBef>
              <a:spcPct val="0"/>
            </a:spcBef>
            <a:spcAft>
              <a:spcPct val="35000"/>
            </a:spcAft>
          </a:pPr>
          <a:r>
            <a:rPr lang="fa-IR" sz="2700" kern="1200" dirty="0" smtClean="0"/>
            <a:t>پرداخت پول از سوی مشتری</a:t>
          </a:r>
          <a:endParaRPr lang="en-US" sz="2700" kern="1200" dirty="0"/>
        </a:p>
      </dsp:txBody>
      <dsp:txXfrm>
        <a:off x="8587759" y="1390367"/>
        <a:ext cx="1840558" cy="1570603"/>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68A3F6-501D-472D-8624-C9C8DA18453B}">
      <dsp:nvSpPr>
        <dsp:cNvPr id="0" name=""/>
        <dsp:cNvSpPr/>
      </dsp:nvSpPr>
      <dsp:spPr>
        <a:xfrm>
          <a:off x="788669" y="0"/>
          <a:ext cx="8938260" cy="4351338"/>
        </a:xfrm>
        <a:prstGeom prst="rightArrow">
          <a:avLst/>
        </a:prstGeom>
        <a:solidFill>
          <a:schemeClr val="accent6">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78A79B9-DF6B-4607-9F21-ABF14A021712}">
      <dsp:nvSpPr>
        <dsp:cNvPr id="0" name=""/>
        <dsp:cNvSpPr/>
      </dsp:nvSpPr>
      <dsp:spPr>
        <a:xfrm>
          <a:off x="2401" y="1305401"/>
          <a:ext cx="1965785"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t>مواد اولیه</a:t>
          </a:r>
          <a:endParaRPr lang="en-US" sz="3200" kern="1200" dirty="0"/>
        </a:p>
      </dsp:txBody>
      <dsp:txXfrm>
        <a:off x="87367" y="1390367"/>
        <a:ext cx="1795853" cy="1570603"/>
      </dsp:txXfrm>
    </dsp:sp>
    <dsp:sp modelId="{703C1060-A582-4270-A853-02823A3E9BB8}">
      <dsp:nvSpPr>
        <dsp:cNvPr id="0" name=""/>
        <dsp:cNvSpPr/>
      </dsp:nvSpPr>
      <dsp:spPr>
        <a:xfrm>
          <a:off x="2138654" y="1305401"/>
          <a:ext cx="1965785"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t>برنامه تولید</a:t>
          </a:r>
          <a:endParaRPr lang="en-US" sz="3200" kern="1200" dirty="0"/>
        </a:p>
      </dsp:txBody>
      <dsp:txXfrm>
        <a:off x="2223620" y="1390367"/>
        <a:ext cx="1795853" cy="1570603"/>
      </dsp:txXfrm>
    </dsp:sp>
    <dsp:sp modelId="{DAE371E7-2471-4068-8BC7-BEB0683FF64B}">
      <dsp:nvSpPr>
        <dsp:cNvPr id="0" name=""/>
        <dsp:cNvSpPr/>
      </dsp:nvSpPr>
      <dsp:spPr>
        <a:xfrm>
          <a:off x="4274907" y="1305401"/>
          <a:ext cx="1965785"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t>تولید</a:t>
          </a:r>
          <a:endParaRPr lang="en-US" sz="3200" kern="1200" dirty="0"/>
        </a:p>
      </dsp:txBody>
      <dsp:txXfrm>
        <a:off x="4359873" y="1390367"/>
        <a:ext cx="1795853" cy="1570603"/>
      </dsp:txXfrm>
    </dsp:sp>
    <dsp:sp modelId="{44A4E67B-2B3B-4BE5-B430-BFC21D7DD6CC}">
      <dsp:nvSpPr>
        <dsp:cNvPr id="0" name=""/>
        <dsp:cNvSpPr/>
      </dsp:nvSpPr>
      <dsp:spPr>
        <a:xfrm>
          <a:off x="6411160" y="1305401"/>
          <a:ext cx="1965785"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t>کنترل کیفیت</a:t>
          </a:r>
          <a:endParaRPr lang="en-US" sz="3200" kern="1200" dirty="0"/>
        </a:p>
      </dsp:txBody>
      <dsp:txXfrm>
        <a:off x="6496126" y="1390367"/>
        <a:ext cx="1795853" cy="1570603"/>
      </dsp:txXfrm>
    </dsp:sp>
    <dsp:sp modelId="{83622845-5AAD-451C-A0C1-245886C3E505}">
      <dsp:nvSpPr>
        <dsp:cNvPr id="0" name=""/>
        <dsp:cNvSpPr/>
      </dsp:nvSpPr>
      <dsp:spPr>
        <a:xfrm>
          <a:off x="8547413" y="1305401"/>
          <a:ext cx="1965785" cy="1740535"/>
        </a:xfrm>
        <a:prstGeom prst="roundRect">
          <a:avLst/>
        </a:prstGeom>
        <a:solidFill>
          <a:schemeClr val="accent6">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fa-IR" sz="3200" kern="1200" dirty="0" smtClean="0"/>
            <a:t>ذخیره کالای تولیدی</a:t>
          </a:r>
          <a:endParaRPr lang="en-US" sz="3200" kern="1200" dirty="0"/>
        </a:p>
      </dsp:txBody>
      <dsp:txXfrm>
        <a:off x="8632379" y="1390367"/>
        <a:ext cx="1795853" cy="157060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6FB1AF-3FF4-41F3-AC10-670494FD594A}">
      <dsp:nvSpPr>
        <dsp:cNvPr id="0" name=""/>
        <dsp:cNvSpPr/>
      </dsp:nvSpPr>
      <dsp:spPr>
        <a:xfrm>
          <a:off x="788669" y="0"/>
          <a:ext cx="8938260" cy="4351338"/>
        </a:xfrm>
        <a:prstGeom prst="rightArrow">
          <a:avLst/>
        </a:prstGeom>
        <a:solidFill>
          <a:schemeClr val="accent3">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38F7F3C-8CBD-4D98-8868-B1E39C24BC2F}">
      <dsp:nvSpPr>
        <dsp:cNvPr id="0" name=""/>
        <dsp:cNvSpPr/>
      </dsp:nvSpPr>
      <dsp:spPr>
        <a:xfrm>
          <a:off x="4420"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پردازش سفارش فروش</a:t>
          </a:r>
          <a:endParaRPr lang="en-US" sz="3100" kern="1200" dirty="0"/>
        </a:p>
      </dsp:txBody>
      <dsp:txXfrm>
        <a:off x="73298" y="1374279"/>
        <a:ext cx="1273207" cy="1602779"/>
      </dsp:txXfrm>
    </dsp:sp>
    <dsp:sp modelId="{E03ED9C0-1204-4674-A082-3192C1A7BDDF}">
      <dsp:nvSpPr>
        <dsp:cNvPr id="0" name=""/>
        <dsp:cNvSpPr/>
      </dsp:nvSpPr>
      <dsp:spPr>
        <a:xfrm>
          <a:off x="1520386"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طراحی و مهندسی</a:t>
          </a:r>
          <a:endParaRPr lang="en-US" sz="3100" kern="1200" dirty="0"/>
        </a:p>
      </dsp:txBody>
      <dsp:txXfrm>
        <a:off x="1589264" y="1374279"/>
        <a:ext cx="1273207" cy="1602779"/>
      </dsp:txXfrm>
    </dsp:sp>
    <dsp:sp modelId="{AF48ECF1-C331-4244-BF3D-F884D4BD36A1}">
      <dsp:nvSpPr>
        <dsp:cNvPr id="0" name=""/>
        <dsp:cNvSpPr/>
      </dsp:nvSpPr>
      <dsp:spPr>
        <a:xfrm>
          <a:off x="3036352"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اماده سازی مواد</a:t>
          </a:r>
          <a:endParaRPr lang="en-US" sz="3100" kern="1200" dirty="0"/>
        </a:p>
      </dsp:txBody>
      <dsp:txXfrm>
        <a:off x="3105230" y="1374279"/>
        <a:ext cx="1273207" cy="1602779"/>
      </dsp:txXfrm>
    </dsp:sp>
    <dsp:sp modelId="{7D28B784-2670-4FE0-BF2A-8ABF54DD223D}">
      <dsp:nvSpPr>
        <dsp:cNvPr id="0" name=""/>
        <dsp:cNvSpPr/>
      </dsp:nvSpPr>
      <dsp:spPr>
        <a:xfrm>
          <a:off x="4552318"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برنامه ریزی تولید</a:t>
          </a:r>
          <a:endParaRPr lang="en-US" sz="3100" kern="1200" dirty="0"/>
        </a:p>
      </dsp:txBody>
      <dsp:txXfrm>
        <a:off x="4621196" y="1374279"/>
        <a:ext cx="1273207" cy="1602779"/>
      </dsp:txXfrm>
    </dsp:sp>
    <dsp:sp modelId="{668E1755-679E-492B-8C85-633E17CE3E22}">
      <dsp:nvSpPr>
        <dsp:cNvPr id="0" name=""/>
        <dsp:cNvSpPr/>
      </dsp:nvSpPr>
      <dsp:spPr>
        <a:xfrm>
          <a:off x="6068283"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تولید</a:t>
          </a:r>
          <a:endParaRPr lang="en-US" sz="3100" kern="1200" dirty="0"/>
        </a:p>
      </dsp:txBody>
      <dsp:txXfrm>
        <a:off x="6137161" y="1374279"/>
        <a:ext cx="1273207" cy="1602779"/>
      </dsp:txXfrm>
    </dsp:sp>
    <dsp:sp modelId="{A2993B6E-A123-4288-B263-57AABD8B3F33}">
      <dsp:nvSpPr>
        <dsp:cNvPr id="0" name=""/>
        <dsp:cNvSpPr/>
      </dsp:nvSpPr>
      <dsp:spPr>
        <a:xfrm>
          <a:off x="7584249"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کنترل کیفیت</a:t>
          </a:r>
          <a:endParaRPr lang="en-US" sz="3100" kern="1200" dirty="0"/>
        </a:p>
      </dsp:txBody>
      <dsp:txXfrm>
        <a:off x="7653127" y="1374279"/>
        <a:ext cx="1273207" cy="1602779"/>
      </dsp:txXfrm>
    </dsp:sp>
    <dsp:sp modelId="{938DC879-CC94-4A4C-B055-8364C1B4E596}">
      <dsp:nvSpPr>
        <dsp:cNvPr id="0" name=""/>
        <dsp:cNvSpPr/>
      </dsp:nvSpPr>
      <dsp:spPr>
        <a:xfrm>
          <a:off x="9100215" y="1305401"/>
          <a:ext cx="1410963" cy="1740535"/>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ctr" defTabSz="1377950">
            <a:lnSpc>
              <a:spcPct val="90000"/>
            </a:lnSpc>
            <a:spcBef>
              <a:spcPct val="0"/>
            </a:spcBef>
            <a:spcAft>
              <a:spcPct val="35000"/>
            </a:spcAft>
          </a:pPr>
          <a:r>
            <a:rPr lang="fa-IR" sz="3100" kern="1200" dirty="0" smtClean="0"/>
            <a:t>باربری کالا</a:t>
          </a:r>
          <a:endParaRPr lang="en-US" sz="3100" kern="1200" dirty="0"/>
        </a:p>
      </dsp:txBody>
      <dsp:txXfrm>
        <a:off x="9169093" y="1374279"/>
        <a:ext cx="1273207" cy="160277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F28BB2-82FD-4C4D-8BC0-4E736BAC69BA}">
      <dsp:nvSpPr>
        <dsp:cNvPr id="0" name=""/>
        <dsp:cNvSpPr/>
      </dsp:nvSpPr>
      <dsp:spPr>
        <a:xfrm>
          <a:off x="5790" y="0"/>
          <a:ext cx="1730636" cy="42480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kern="1200" dirty="0" smtClean="0"/>
            <a:t>تدارکات خارجی</a:t>
          </a:r>
          <a:endParaRPr lang="en-US" sz="1800" kern="1200" dirty="0"/>
        </a:p>
      </dsp:txBody>
      <dsp:txXfrm>
        <a:off x="18232" y="12442"/>
        <a:ext cx="1705752" cy="399916"/>
      </dsp:txXfrm>
    </dsp:sp>
    <dsp:sp modelId="{BF0590D7-39CB-4AA3-A36F-A73D151182F8}">
      <dsp:nvSpPr>
        <dsp:cNvPr id="0" name=""/>
        <dsp:cNvSpPr/>
      </dsp:nvSpPr>
      <dsp:spPr>
        <a:xfrm>
          <a:off x="1909490" y="0"/>
          <a:ext cx="366894" cy="424800"/>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1909490" y="84960"/>
        <a:ext cx="256826" cy="254880"/>
      </dsp:txXfrm>
    </dsp:sp>
    <dsp:sp modelId="{9DD1BB94-F19C-41A8-8F4A-6EDC825AE2C9}">
      <dsp:nvSpPr>
        <dsp:cNvPr id="0" name=""/>
        <dsp:cNvSpPr/>
      </dsp:nvSpPr>
      <dsp:spPr>
        <a:xfrm>
          <a:off x="2428681" y="0"/>
          <a:ext cx="1730636" cy="42480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kern="1200" dirty="0" smtClean="0"/>
            <a:t>عملیات</a:t>
          </a:r>
          <a:endParaRPr lang="en-US" sz="1800" kern="1200" dirty="0"/>
        </a:p>
      </dsp:txBody>
      <dsp:txXfrm>
        <a:off x="2441123" y="12442"/>
        <a:ext cx="1705752" cy="399916"/>
      </dsp:txXfrm>
    </dsp:sp>
    <dsp:sp modelId="{A0BE8624-8BAE-4A94-AF29-11A8EAFBABC1}">
      <dsp:nvSpPr>
        <dsp:cNvPr id="0" name=""/>
        <dsp:cNvSpPr/>
      </dsp:nvSpPr>
      <dsp:spPr>
        <a:xfrm>
          <a:off x="4332382" y="0"/>
          <a:ext cx="366894" cy="424800"/>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en-US" sz="1400" kern="1200"/>
        </a:p>
      </dsp:txBody>
      <dsp:txXfrm>
        <a:off x="4332382" y="84960"/>
        <a:ext cx="256826" cy="254880"/>
      </dsp:txXfrm>
    </dsp:sp>
    <dsp:sp modelId="{FBE9DF26-7F1A-4022-B0B2-1DCB0A53A6B7}">
      <dsp:nvSpPr>
        <dsp:cNvPr id="0" name=""/>
        <dsp:cNvSpPr/>
      </dsp:nvSpPr>
      <dsp:spPr>
        <a:xfrm>
          <a:off x="4851573" y="0"/>
          <a:ext cx="1730636" cy="4248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fa-IR" sz="1800" kern="1200" dirty="0" smtClean="0"/>
            <a:t>تدارکات داخلی</a:t>
          </a:r>
          <a:endParaRPr lang="en-US" sz="1800" kern="1200" dirty="0"/>
        </a:p>
      </dsp:txBody>
      <dsp:txXfrm>
        <a:off x="4864015" y="12442"/>
        <a:ext cx="1705752" cy="39991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85E5EE-273B-4A88-A24F-E9AE4536D55A}">
      <dsp:nvSpPr>
        <dsp:cNvPr id="0" name=""/>
        <dsp:cNvSpPr/>
      </dsp:nvSpPr>
      <dsp:spPr>
        <a:xfrm>
          <a:off x="5877" y="0"/>
          <a:ext cx="1756696" cy="489600"/>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a-IR" sz="2100" kern="1200" dirty="0" smtClean="0"/>
            <a:t>موجود</a:t>
          </a:r>
          <a:endParaRPr lang="en-US" sz="2100" kern="1200" dirty="0"/>
        </a:p>
      </dsp:txBody>
      <dsp:txXfrm>
        <a:off x="20217" y="14340"/>
        <a:ext cx="1728016" cy="460920"/>
      </dsp:txXfrm>
    </dsp:sp>
    <dsp:sp modelId="{FB720BF6-F8AE-4201-87B8-74377ACE9A08}">
      <dsp:nvSpPr>
        <dsp:cNvPr id="0" name=""/>
        <dsp:cNvSpPr/>
      </dsp:nvSpPr>
      <dsp:spPr>
        <a:xfrm>
          <a:off x="1819705" y="95401"/>
          <a:ext cx="609494" cy="298797"/>
        </a:xfrm>
        <a:prstGeom prs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dirty="0"/>
        </a:p>
      </dsp:txBody>
      <dsp:txXfrm>
        <a:off x="1819705" y="155160"/>
        <a:ext cx="519855" cy="179279"/>
      </dsp:txXfrm>
    </dsp:sp>
    <dsp:sp modelId="{A7FD6181-9913-4858-AEC8-9A11A923921A}">
      <dsp:nvSpPr>
        <dsp:cNvPr id="0" name=""/>
        <dsp:cNvSpPr/>
      </dsp:nvSpPr>
      <dsp:spPr>
        <a:xfrm>
          <a:off x="2465251" y="0"/>
          <a:ext cx="1756696" cy="489600"/>
        </a:xfrm>
        <a:prstGeom prst="roundRect">
          <a:avLst>
            <a:gd name="adj" fmla="val 10000"/>
          </a:avLst>
        </a:prstGeom>
        <a:solidFill>
          <a:schemeClr val="accent4">
            <a:hueOff val="5197846"/>
            <a:satOff val="-23984"/>
            <a:lumOff val="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a-IR" sz="2100" kern="1200" dirty="0" smtClean="0"/>
            <a:t>سفارش</a:t>
          </a:r>
          <a:endParaRPr lang="en-US" sz="2100" kern="1200" dirty="0"/>
        </a:p>
      </dsp:txBody>
      <dsp:txXfrm>
        <a:off x="2479591" y="14340"/>
        <a:ext cx="1728016" cy="460920"/>
      </dsp:txXfrm>
    </dsp:sp>
    <dsp:sp modelId="{A0B2B165-53E8-4A64-BE59-864D4315D025}">
      <dsp:nvSpPr>
        <dsp:cNvPr id="0" name=""/>
        <dsp:cNvSpPr/>
      </dsp:nvSpPr>
      <dsp:spPr>
        <a:xfrm>
          <a:off x="4304853" y="95401"/>
          <a:ext cx="557947" cy="298797"/>
        </a:xfrm>
        <a:prstGeom prst="rightArrow">
          <a:avLst>
            <a:gd name="adj1" fmla="val 60000"/>
            <a:gd name="adj2" fmla="val 50000"/>
          </a:avLst>
        </a:prstGeom>
        <a:solidFill>
          <a:schemeClr val="accent4">
            <a:hueOff val="10395692"/>
            <a:satOff val="-47968"/>
            <a:lumOff val="1765"/>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304853" y="155160"/>
        <a:ext cx="468308" cy="179279"/>
      </dsp:txXfrm>
    </dsp:sp>
    <dsp:sp modelId="{B6F04D54-404B-4342-81AD-1A6334EB16DA}">
      <dsp:nvSpPr>
        <dsp:cNvPr id="0" name=""/>
        <dsp:cNvSpPr/>
      </dsp:nvSpPr>
      <dsp:spPr>
        <a:xfrm>
          <a:off x="4924626" y="0"/>
          <a:ext cx="1756696" cy="489600"/>
        </a:xfrm>
        <a:prstGeom prst="roundRect">
          <a:avLst>
            <a:gd name="adj" fmla="val 10000"/>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ctr" defTabSz="933450">
            <a:lnSpc>
              <a:spcPct val="90000"/>
            </a:lnSpc>
            <a:spcBef>
              <a:spcPct val="0"/>
            </a:spcBef>
            <a:spcAft>
              <a:spcPct val="35000"/>
            </a:spcAft>
          </a:pPr>
          <a:r>
            <a:rPr lang="fa-IR" sz="2100" kern="1200" dirty="0" smtClean="0"/>
            <a:t>صورتحساب</a:t>
          </a:r>
          <a:endParaRPr lang="en-US" sz="2100" kern="1200" dirty="0"/>
        </a:p>
      </dsp:txBody>
      <dsp:txXfrm>
        <a:off x="4938966" y="14340"/>
        <a:ext cx="1728016" cy="46092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8FEAF9-FC37-4E70-B3EA-E99690165F4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1317610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FEAF9-FC37-4E70-B3EA-E99690165F4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2493476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FEAF9-FC37-4E70-B3EA-E99690165F4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2169874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8FEAF9-FC37-4E70-B3EA-E99690165F4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4003640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8FEAF9-FC37-4E70-B3EA-E99690165F4F}" type="datetimeFigureOut">
              <a:rPr lang="en-US" smtClean="0"/>
              <a:t>12/15/2022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32410857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8FEAF9-FC37-4E70-B3EA-E99690165F4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82870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8FEAF9-FC37-4E70-B3EA-E99690165F4F}" type="datetimeFigureOut">
              <a:rPr lang="en-US" smtClean="0"/>
              <a:t>12/15/2022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3287225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8FEAF9-FC37-4E70-B3EA-E99690165F4F}" type="datetimeFigureOut">
              <a:rPr lang="en-US" smtClean="0"/>
              <a:t>12/15/2022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32715763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8FEAF9-FC37-4E70-B3EA-E99690165F4F}" type="datetimeFigureOut">
              <a:rPr lang="en-US" smtClean="0"/>
              <a:t>12/15/2022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9914292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FEAF9-FC37-4E70-B3EA-E99690165F4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42010682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8FEAF9-FC37-4E70-B3EA-E99690165F4F}" type="datetimeFigureOut">
              <a:rPr lang="en-US" smtClean="0"/>
              <a:t>12/15/2022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021F8E-6E91-43D7-9702-A8974AAA7DBA}" type="slidenum">
              <a:rPr lang="en-US" smtClean="0"/>
              <a:t>‹#›</a:t>
            </a:fld>
            <a:endParaRPr lang="en-US"/>
          </a:p>
        </p:txBody>
      </p:sp>
    </p:spTree>
    <p:extLst>
      <p:ext uri="{BB962C8B-B14F-4D97-AF65-F5344CB8AC3E}">
        <p14:creationId xmlns:p14="http://schemas.microsoft.com/office/powerpoint/2010/main" val="468617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8FEAF9-FC37-4E70-B3EA-E99690165F4F}" type="datetimeFigureOut">
              <a:rPr lang="en-US" smtClean="0"/>
              <a:t>12/15/2022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021F8E-6E91-43D7-9702-A8974AAA7DBA}" type="slidenum">
              <a:rPr lang="en-US" smtClean="0"/>
              <a:t>‹#›</a:t>
            </a:fld>
            <a:endParaRPr lang="en-US"/>
          </a:p>
        </p:txBody>
      </p:sp>
    </p:spTree>
    <p:extLst>
      <p:ext uri="{BB962C8B-B14F-4D97-AF65-F5344CB8AC3E}">
        <p14:creationId xmlns:p14="http://schemas.microsoft.com/office/powerpoint/2010/main" val="20016706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367646"/>
            <a:ext cx="9015167" cy="4920791"/>
          </a:xfrm>
        </p:spPr>
        <p:txBody>
          <a:bodyPr>
            <a:normAutofit/>
          </a:bodyPr>
          <a:lstStyle/>
          <a:p>
            <a:pPr>
              <a:lnSpc>
                <a:spcPct val="150000"/>
              </a:lnSpc>
            </a:pPr>
            <a:r>
              <a:rPr lang="fa-IR" dirty="0" smtClean="0">
                <a:cs typeface="Titr" panose="00000700000000000000" pitchFamily="2" charset="-78"/>
              </a:rPr>
              <a:t>بهبود فرایندهای تجاری به کمک</a:t>
            </a:r>
            <a:br>
              <a:rPr lang="fa-IR" dirty="0" smtClean="0">
                <a:cs typeface="Titr" panose="00000700000000000000" pitchFamily="2" charset="-78"/>
              </a:rPr>
            </a:br>
            <a:r>
              <a:rPr lang="fa-IR" dirty="0" smtClean="0">
                <a:cs typeface="Titr" panose="00000700000000000000" pitchFamily="2" charset="-78"/>
              </a:rPr>
              <a:t>سیستم های اطلاعات بنگاهی</a:t>
            </a:r>
            <a:r>
              <a:rPr lang="en-US" dirty="0" smtClean="0">
                <a:cs typeface="Titr" panose="00000700000000000000" pitchFamily="2" charset="-78"/>
              </a:rPr>
              <a:t/>
            </a:r>
            <a:br>
              <a:rPr lang="en-US" dirty="0" smtClean="0">
                <a:cs typeface="Titr" panose="00000700000000000000" pitchFamily="2" charset="-78"/>
              </a:rPr>
            </a:br>
            <a:endParaRPr lang="en-US" dirty="0">
              <a:cs typeface="Titr" panose="00000700000000000000" pitchFamily="2" charset="-78"/>
            </a:endParaRPr>
          </a:p>
        </p:txBody>
      </p:sp>
      <p:sp>
        <p:nvSpPr>
          <p:cNvPr id="3" name="Subtitle 2"/>
          <p:cNvSpPr>
            <a:spLocks noGrp="1"/>
          </p:cNvSpPr>
          <p:nvPr>
            <p:ph type="subTitle" idx="1"/>
          </p:nvPr>
        </p:nvSpPr>
        <p:spPr>
          <a:xfrm>
            <a:off x="1524000" y="4663087"/>
            <a:ext cx="9144000" cy="1655762"/>
          </a:xfrm>
        </p:spPr>
        <p:txBody>
          <a:bodyPr>
            <a:normAutofit/>
          </a:bodyPr>
          <a:lstStyle/>
          <a:p>
            <a:pPr algn="r" rtl="1"/>
            <a:endParaRPr lang="fa-IR" sz="2800" b="1" dirty="0" smtClean="0">
              <a:cs typeface="Nazanin" panose="00000400000000000000" pitchFamily="2" charset="-78"/>
            </a:endParaRPr>
          </a:p>
          <a:p>
            <a:pPr algn="r" rtl="1"/>
            <a:r>
              <a:rPr lang="fa-IR" sz="2800" b="1" dirty="0" smtClean="0">
                <a:cs typeface="Nazanin" panose="00000400000000000000" pitchFamily="2" charset="-78"/>
              </a:rPr>
              <a:t>استاد :  دکتر رامین دهقان</a:t>
            </a:r>
          </a:p>
          <a:p>
            <a:pPr algn="r" rtl="1"/>
            <a:r>
              <a:rPr lang="fa-IR" sz="2800" b="1" dirty="0" smtClean="0">
                <a:cs typeface="Nazanin" panose="00000400000000000000" pitchFamily="2" charset="-78"/>
              </a:rPr>
              <a:t>ارائه   :  سمیه میثمی</a:t>
            </a:r>
            <a:endParaRPr lang="en-US" sz="2800" b="1" dirty="0">
              <a:cs typeface="Nazanin" panose="00000400000000000000" pitchFamily="2" charset="-78"/>
            </a:endParaRPr>
          </a:p>
        </p:txBody>
      </p:sp>
    </p:spTree>
    <p:extLst>
      <p:ext uri="{BB962C8B-B14F-4D97-AF65-F5344CB8AC3E}">
        <p14:creationId xmlns:p14="http://schemas.microsoft.com/office/powerpoint/2010/main" val="4887322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74767" y="627454"/>
            <a:ext cx="2652010" cy="886554"/>
          </a:xfrm>
        </p:spPr>
        <p:txBody>
          <a:bodyPr>
            <a:normAutofit/>
          </a:bodyPr>
          <a:lstStyle/>
          <a:p>
            <a:pPr algn="just" rtl="1"/>
            <a:r>
              <a:rPr lang="fa-IR" sz="3200" b="1" dirty="0" smtClean="0">
                <a:cs typeface="Titr" panose="00000700000000000000" pitchFamily="2" charset="-78"/>
              </a:rPr>
              <a:t>زنجیره ارزش:</a:t>
            </a:r>
            <a:endParaRPr lang="en-US" sz="3200" b="1" dirty="0">
              <a:cs typeface="Titr" panose="00000700000000000000" pitchFamily="2" charset="-78"/>
            </a:endParaRPr>
          </a:p>
        </p:txBody>
      </p:sp>
      <p:sp>
        <p:nvSpPr>
          <p:cNvPr id="3" name="Content Placeholder 2"/>
          <p:cNvSpPr>
            <a:spLocks noGrp="1"/>
          </p:cNvSpPr>
          <p:nvPr>
            <p:ph idx="1"/>
          </p:nvPr>
        </p:nvSpPr>
        <p:spPr>
          <a:xfrm>
            <a:off x="1573967" y="2181068"/>
            <a:ext cx="8874177" cy="2548328"/>
          </a:xfrm>
        </p:spPr>
        <p:txBody>
          <a:bodyPr/>
          <a:lstStyle/>
          <a:p>
            <a:pPr algn="just" rtl="1"/>
            <a:r>
              <a:rPr lang="fa-IR" dirty="0" smtClean="0"/>
              <a:t>مجموعه ای از فعالیت های تجاری که منجر به افزودن ارزش به کالای نهایی می شود. ( پورتر و میلر 1985 )  که در آن </a:t>
            </a:r>
            <a:r>
              <a:rPr lang="fa-IR" sz="3200" b="1" dirty="0" smtClean="0"/>
              <a:t>اطلاعات</a:t>
            </a:r>
            <a:r>
              <a:rPr lang="fa-IR" sz="3200" dirty="0" smtClean="0"/>
              <a:t> </a:t>
            </a:r>
            <a:r>
              <a:rPr lang="fa-IR" dirty="0" smtClean="0"/>
              <a:t>جهت تسهیل فرایندهای تجاری سازمان در درون حوزه های عملیاتی به جریان می افتد.</a:t>
            </a:r>
            <a:endParaRPr lang="en-US" dirty="0"/>
          </a:p>
        </p:txBody>
      </p:sp>
    </p:spTree>
    <p:extLst>
      <p:ext uri="{BB962C8B-B14F-4D97-AF65-F5344CB8AC3E}">
        <p14:creationId xmlns:p14="http://schemas.microsoft.com/office/powerpoint/2010/main" val="3449461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چارچوب زنجیره ارزش</a:t>
            </a:r>
            <a:endParaRPr lang="en-US" sz="2800" b="1"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10036" y="1297356"/>
            <a:ext cx="9371928" cy="5389140"/>
          </a:xfrm>
        </p:spPr>
      </p:pic>
    </p:spTree>
    <p:extLst>
      <p:ext uri="{BB962C8B-B14F-4D97-AF65-F5344CB8AC3E}">
        <p14:creationId xmlns:p14="http://schemas.microsoft.com/office/powerpoint/2010/main" val="5513631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فعالیت های اصلی ( </a:t>
            </a:r>
            <a:r>
              <a:rPr lang="en-US" sz="2800" b="1" dirty="0" smtClean="0"/>
              <a:t>Core Activities</a:t>
            </a:r>
            <a:r>
              <a:rPr lang="fa-IR" sz="2800" b="1" dirty="0" smtClean="0"/>
              <a:t> )</a:t>
            </a:r>
            <a:endParaRPr lang="en-US" sz="2800" b="1" dirty="0"/>
          </a:p>
        </p:txBody>
      </p:sp>
      <p:sp>
        <p:nvSpPr>
          <p:cNvPr id="3" name="Content Placeholder 2"/>
          <p:cNvSpPr>
            <a:spLocks noGrp="1"/>
          </p:cNvSpPr>
          <p:nvPr>
            <p:ph idx="1"/>
          </p:nvPr>
        </p:nvSpPr>
        <p:spPr>
          <a:xfrm>
            <a:off x="4249710" y="2166080"/>
            <a:ext cx="4309673" cy="3132944"/>
          </a:xfrm>
        </p:spPr>
        <p:txBody>
          <a:bodyPr/>
          <a:lstStyle/>
          <a:p>
            <a:pPr marL="514350" indent="-514350" algn="r" rtl="1">
              <a:buFont typeface="+mj-lt"/>
              <a:buAutoNum type="arabicPeriod"/>
            </a:pPr>
            <a:r>
              <a:rPr lang="fa-IR" dirty="0" smtClean="0"/>
              <a:t>تدارکات داخلی ( دریافت )</a:t>
            </a:r>
          </a:p>
          <a:p>
            <a:pPr marL="514350" indent="-514350" algn="r" rtl="1">
              <a:buFont typeface="+mj-lt"/>
              <a:buAutoNum type="arabicPeriod"/>
            </a:pPr>
            <a:r>
              <a:rPr lang="fa-IR" dirty="0" smtClean="0"/>
              <a:t>عملیات و تولید</a:t>
            </a:r>
          </a:p>
          <a:p>
            <a:pPr marL="514350" indent="-514350" algn="r" rtl="1">
              <a:buFont typeface="+mj-lt"/>
              <a:buAutoNum type="arabicPeriod"/>
            </a:pPr>
            <a:r>
              <a:rPr lang="fa-IR" dirty="0" smtClean="0"/>
              <a:t>تدارکات بیرونی (باربری)</a:t>
            </a:r>
          </a:p>
          <a:p>
            <a:pPr marL="514350" indent="-514350" algn="r" rtl="1">
              <a:buFont typeface="+mj-lt"/>
              <a:buAutoNum type="arabicPeriod"/>
            </a:pPr>
            <a:r>
              <a:rPr lang="fa-IR" dirty="0" smtClean="0"/>
              <a:t>بازاریابی و فروش</a:t>
            </a:r>
          </a:p>
          <a:p>
            <a:pPr marL="514350" indent="-514350" algn="r" rtl="1">
              <a:buFont typeface="+mj-lt"/>
              <a:buAutoNum type="arabicPeriod"/>
            </a:pPr>
            <a:r>
              <a:rPr lang="fa-IR" dirty="0" smtClean="0"/>
              <a:t>ارایه خدمات به مشتری</a:t>
            </a:r>
            <a:endParaRPr lang="en-US" dirty="0"/>
          </a:p>
        </p:txBody>
      </p:sp>
    </p:spTree>
    <p:extLst>
      <p:ext uri="{BB962C8B-B14F-4D97-AF65-F5344CB8AC3E}">
        <p14:creationId xmlns:p14="http://schemas.microsoft.com/office/powerpoint/2010/main" val="36637247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فعالیت های تدارکاتی درون سازمانی</a:t>
            </a:r>
            <a:endParaRPr lang="en-US" sz="2800" b="1" dirty="0"/>
          </a:p>
        </p:txBody>
      </p:sp>
      <p:sp>
        <p:nvSpPr>
          <p:cNvPr id="3" name="Content Placeholder 2"/>
          <p:cNvSpPr>
            <a:spLocks noGrp="1"/>
          </p:cNvSpPr>
          <p:nvPr>
            <p:ph idx="1"/>
          </p:nvPr>
        </p:nvSpPr>
        <p:spPr>
          <a:xfrm>
            <a:off x="2434652" y="1938049"/>
            <a:ext cx="8919148" cy="1929411"/>
          </a:xfrm>
        </p:spPr>
        <p:txBody>
          <a:bodyPr/>
          <a:lstStyle/>
          <a:p>
            <a:pPr algn="just" rtl="1"/>
            <a:r>
              <a:rPr lang="fa-IR" dirty="0" smtClean="0"/>
              <a:t>فعالیت های مربوط به دریافت و ذخیره مواد خام، قطعات و محصولات که سازمان را قادر به تامین اثربخش و کارامد سفارش ها و تقاضاهای مشتریان می نماید</a:t>
            </a:r>
            <a:endParaRPr lang="en-US" dirty="0"/>
          </a:p>
        </p:txBody>
      </p:sp>
    </p:spTree>
    <p:extLst>
      <p:ext uri="{BB962C8B-B14F-4D97-AF65-F5344CB8AC3E}">
        <p14:creationId xmlns:p14="http://schemas.microsoft.com/office/powerpoint/2010/main" val="10522026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59200" y="653125"/>
            <a:ext cx="3757800" cy="830075"/>
          </a:xfrm>
        </p:spPr>
        <p:txBody>
          <a:bodyPr>
            <a:normAutofit/>
          </a:bodyPr>
          <a:lstStyle/>
          <a:p>
            <a:pPr algn="just" rtl="1"/>
            <a:r>
              <a:rPr lang="fa-IR" sz="2800" b="1" dirty="0" smtClean="0"/>
              <a:t>فعالیت های تولید و عملیات</a:t>
            </a:r>
            <a:endParaRPr lang="en-US" sz="2800" b="1" dirty="0"/>
          </a:p>
        </p:txBody>
      </p:sp>
      <p:sp>
        <p:nvSpPr>
          <p:cNvPr id="3" name="Content Placeholder 2"/>
          <p:cNvSpPr>
            <a:spLocks noGrp="1"/>
          </p:cNvSpPr>
          <p:nvPr>
            <p:ph idx="1"/>
          </p:nvPr>
        </p:nvSpPr>
        <p:spPr>
          <a:xfrm>
            <a:off x="2947800" y="1778399"/>
            <a:ext cx="7297800" cy="655201"/>
          </a:xfrm>
        </p:spPr>
        <p:txBody>
          <a:bodyPr/>
          <a:lstStyle/>
          <a:p>
            <a:pPr algn="just" rtl="1"/>
            <a:r>
              <a:rPr lang="fa-IR" dirty="0" smtClean="0"/>
              <a:t>تبدیل داده به ستاده پس از ذخیره قطعات مورد نیاز در انبار</a:t>
            </a:r>
            <a:endParaRPr lang="en-US" dirty="0"/>
          </a:p>
        </p:txBody>
      </p:sp>
      <p:sp>
        <p:nvSpPr>
          <p:cNvPr id="4" name="TextBox 3"/>
          <p:cNvSpPr txBox="1"/>
          <p:nvPr/>
        </p:nvSpPr>
        <p:spPr>
          <a:xfrm>
            <a:off x="3186000" y="2577601"/>
            <a:ext cx="6821400"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just" rtl="1"/>
            <a:r>
              <a:rPr lang="fa-IR" sz="1800" kern="1200" dirty="0" smtClean="0">
                <a:solidFill>
                  <a:schemeClr val="tx1"/>
                </a:solidFill>
                <a:latin typeface="+mn-lt"/>
                <a:ea typeface="+mn-ea"/>
                <a:cs typeface="+mn-cs"/>
              </a:rPr>
              <a:t>استفاده شرکت دل از سیستم اطلاعات شبکه ای جهت ورود آنی سفارش های مشتریان</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3639689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5638" y="1034724"/>
            <a:ext cx="4945800" cy="707675"/>
          </a:xfrm>
        </p:spPr>
        <p:txBody>
          <a:bodyPr>
            <a:normAutofit/>
          </a:bodyPr>
          <a:lstStyle/>
          <a:p>
            <a:pPr algn="just" rtl="1"/>
            <a:r>
              <a:rPr lang="fa-IR" sz="2800" b="1" dirty="0" smtClean="0"/>
              <a:t>فعالیت های تدارکات برون سازمانی</a:t>
            </a:r>
            <a:endParaRPr lang="en-US" sz="2800" b="1" dirty="0"/>
          </a:p>
        </p:txBody>
      </p:sp>
      <p:sp>
        <p:nvSpPr>
          <p:cNvPr id="3" name="Content Placeholder 2"/>
          <p:cNvSpPr>
            <a:spLocks noGrp="1"/>
          </p:cNvSpPr>
          <p:nvPr>
            <p:ph idx="1"/>
          </p:nvPr>
        </p:nvSpPr>
        <p:spPr>
          <a:xfrm>
            <a:off x="1253140" y="2846580"/>
            <a:ext cx="9885000" cy="1562401"/>
          </a:xfrm>
        </p:spPr>
        <p:txBody>
          <a:bodyPr>
            <a:normAutofit/>
          </a:bodyPr>
          <a:lstStyle/>
          <a:p>
            <a:pPr algn="just" rtl="1"/>
            <a:r>
              <a:rPr lang="fa-IR" dirty="0" smtClean="0"/>
              <a:t>انعکاس دهنده فعالیت تدارکات درون سازمانی است که به جای تمرکز بر پذیرش مواد خام ،قطعات و محصولات بر توزیع کالای نهایی از طریق فرایند سفارش تا </a:t>
            </a:r>
            <a:r>
              <a:rPr lang="fa-IR" dirty="0" smtClean="0"/>
              <a:t>تحویل </a:t>
            </a:r>
            <a:r>
              <a:rPr lang="fa-IR" dirty="0" smtClean="0"/>
              <a:t>کسب و کار تمرکز دارد.</a:t>
            </a:r>
          </a:p>
          <a:p>
            <a:pPr algn="just" rtl="1"/>
            <a:endParaRPr lang="fa-IR" dirty="0"/>
          </a:p>
          <a:p>
            <a:pPr algn="just" rtl="1"/>
            <a:endParaRPr lang="fa-IR" dirty="0" smtClean="0"/>
          </a:p>
          <a:p>
            <a:pPr marL="0" indent="0" algn="just" rtl="1">
              <a:buNone/>
            </a:pPr>
            <a:endParaRPr lang="en-US" dirty="0"/>
          </a:p>
        </p:txBody>
      </p:sp>
    </p:spTree>
    <p:extLst>
      <p:ext uri="{BB962C8B-B14F-4D97-AF65-F5344CB8AC3E}">
        <p14:creationId xmlns:p14="http://schemas.microsoft.com/office/powerpoint/2010/main" val="33089363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45532" y="966159"/>
            <a:ext cx="3901721" cy="631630"/>
          </a:xfrm>
        </p:spPr>
        <p:txBody>
          <a:bodyPr>
            <a:normAutofit/>
          </a:bodyPr>
          <a:lstStyle/>
          <a:p>
            <a:pPr algn="just" rtl="1"/>
            <a:r>
              <a:rPr lang="fa-IR" sz="2800" b="1" dirty="0" smtClean="0"/>
              <a:t>فعالیت های بازاریابی و فروش</a:t>
            </a:r>
            <a:endParaRPr lang="en-US" sz="2800" b="1" dirty="0"/>
          </a:p>
        </p:txBody>
      </p:sp>
      <p:sp>
        <p:nvSpPr>
          <p:cNvPr id="3" name="Content Placeholder 2"/>
          <p:cNvSpPr>
            <a:spLocks noGrp="1"/>
          </p:cNvSpPr>
          <p:nvPr>
            <p:ph idx="1"/>
          </p:nvPr>
        </p:nvSpPr>
        <p:spPr>
          <a:xfrm>
            <a:off x="3071004" y="2334585"/>
            <a:ext cx="7039154" cy="1978623"/>
          </a:xfrm>
        </p:spPr>
        <p:txBody>
          <a:bodyPr/>
          <a:lstStyle/>
          <a:p>
            <a:pPr algn="just" rtl="1"/>
            <a:r>
              <a:rPr lang="fa-IR" dirty="0" smtClean="0"/>
              <a:t>این بخش فعالیت های قبل از فروش را هم تسهیل می کند</a:t>
            </a:r>
          </a:p>
          <a:p>
            <a:pPr algn="just" rtl="1"/>
            <a:r>
              <a:rPr lang="fa-IR" dirty="0" smtClean="0"/>
              <a:t>فعالیت هایی شامل: تولید ادبیات بازاریابی، ارتباط با مشتریان فعلی و بالقوه و قیمت گذاری کالا و خدمات.</a:t>
            </a:r>
            <a:endParaRPr lang="en-US" dirty="0"/>
          </a:p>
        </p:txBody>
      </p:sp>
    </p:spTree>
    <p:extLst>
      <p:ext uri="{BB962C8B-B14F-4D97-AF65-F5344CB8AC3E}">
        <p14:creationId xmlns:p14="http://schemas.microsoft.com/office/powerpoint/2010/main" val="692063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0467" y="986228"/>
            <a:ext cx="5142781" cy="946090"/>
          </a:xfrm>
        </p:spPr>
        <p:txBody>
          <a:bodyPr>
            <a:normAutofit/>
          </a:bodyPr>
          <a:lstStyle/>
          <a:p>
            <a:pPr algn="just" rtl="1"/>
            <a:r>
              <a:rPr lang="fa-IR" sz="2800" b="1" dirty="0" smtClean="0"/>
              <a:t>فعالیت های ارایه خدمات پس از فروش:</a:t>
            </a:r>
            <a:endParaRPr lang="en-US" sz="2800" b="1" dirty="0"/>
          </a:p>
        </p:txBody>
      </p:sp>
      <p:sp>
        <p:nvSpPr>
          <p:cNvPr id="3" name="Content Placeholder 2"/>
          <p:cNvSpPr>
            <a:spLocks noGrp="1"/>
          </p:cNvSpPr>
          <p:nvPr>
            <p:ph idx="1"/>
          </p:nvPr>
        </p:nvSpPr>
        <p:spPr>
          <a:xfrm>
            <a:off x="2762423" y="2829511"/>
            <a:ext cx="7200000" cy="1936800"/>
          </a:xfrm>
        </p:spPr>
        <p:txBody>
          <a:bodyPr/>
          <a:lstStyle/>
          <a:p>
            <a:pPr algn="just" rtl="1"/>
            <a:r>
              <a:rPr lang="fa-IR" dirty="0" smtClean="0"/>
              <a:t>برخلاف فعالیت های بازاریابی و فروش به فعالیت های پس از فروش متمرکز است.</a:t>
            </a:r>
          </a:p>
          <a:p>
            <a:pPr algn="just" rtl="1"/>
            <a:r>
              <a:rPr lang="fa-IR" dirty="0" smtClean="0"/>
              <a:t>مثلا پاسخگویی به سوالات مشتریان یا درخواست تعمیر کالا</a:t>
            </a:r>
            <a:endParaRPr lang="en-US" dirty="0"/>
          </a:p>
        </p:txBody>
      </p:sp>
    </p:spTree>
    <p:extLst>
      <p:ext uri="{BB962C8B-B14F-4D97-AF65-F5344CB8AC3E}">
        <p14:creationId xmlns:p14="http://schemas.microsoft.com/office/powerpoint/2010/main" val="4518670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2400" y="365125"/>
            <a:ext cx="3131400" cy="772475"/>
          </a:xfrm>
        </p:spPr>
        <p:txBody>
          <a:bodyPr>
            <a:normAutofit/>
          </a:bodyPr>
          <a:lstStyle/>
          <a:p>
            <a:pPr algn="just" rtl="1"/>
            <a:r>
              <a:rPr lang="fa-IR" sz="2800" b="1" dirty="0" smtClean="0"/>
              <a:t>2. فعالیت های پشتیبانی</a:t>
            </a:r>
            <a:endParaRPr lang="en-US" sz="2800" b="1" dirty="0"/>
          </a:p>
        </p:txBody>
      </p:sp>
      <p:sp>
        <p:nvSpPr>
          <p:cNvPr id="3" name="Content Placeholder 2"/>
          <p:cNvSpPr>
            <a:spLocks noGrp="1"/>
          </p:cNvSpPr>
          <p:nvPr>
            <p:ph idx="1"/>
          </p:nvPr>
        </p:nvSpPr>
        <p:spPr/>
        <p:txBody>
          <a:bodyPr>
            <a:normAutofit/>
          </a:bodyPr>
          <a:lstStyle/>
          <a:p>
            <a:pPr algn="r" rtl="1"/>
            <a:r>
              <a:rPr lang="fa-IR" dirty="0" smtClean="0"/>
              <a:t>فعالیت هایی از کسب و کار که موجب تسهیل و تحقق فعالیت های اصلی شود</a:t>
            </a:r>
          </a:p>
          <a:p>
            <a:pPr algn="r" rtl="1"/>
            <a:endParaRPr lang="fa-IR" dirty="0"/>
          </a:p>
          <a:p>
            <a:pPr marL="514350" indent="-514350" algn="r" rtl="1">
              <a:buFont typeface="+mj-lt"/>
              <a:buAutoNum type="arabicPeriod"/>
            </a:pPr>
            <a:r>
              <a:rPr lang="fa-IR" dirty="0" smtClean="0"/>
              <a:t>مدیریت اداری و اجرایی </a:t>
            </a:r>
            <a:r>
              <a:rPr lang="fa-IR" sz="2000" dirty="0" smtClean="0"/>
              <a:t>(متمرکز بر فرایندها و تصمیم گیری جهت هماهنگی عملیات روزمره سازمان</a:t>
            </a:r>
            <a:r>
              <a:rPr lang="fa-IR" sz="2000" dirty="0"/>
              <a:t>)</a:t>
            </a:r>
            <a:endParaRPr lang="fa-IR" sz="2000" dirty="0" smtClean="0"/>
          </a:p>
          <a:p>
            <a:pPr marL="514350" indent="-514350" algn="r" rtl="1">
              <a:buFont typeface="+mj-lt"/>
              <a:buAutoNum type="arabicPeriod"/>
            </a:pPr>
            <a:r>
              <a:rPr lang="fa-IR" dirty="0" smtClean="0"/>
              <a:t>اقدامات مرتبط با زیرساختها </a:t>
            </a:r>
            <a:r>
              <a:rPr lang="fa-IR" sz="1800" dirty="0" smtClean="0"/>
              <a:t>(نرم افزار و سخت افزای که عمل پشتیبانی از فعالیت اصلی شرکت را انجام می دهند)</a:t>
            </a:r>
          </a:p>
          <a:p>
            <a:pPr marL="514350" indent="-514350" algn="r" rtl="1">
              <a:buFont typeface="+mj-lt"/>
              <a:buAutoNum type="arabicPeriod"/>
            </a:pPr>
            <a:r>
              <a:rPr lang="fa-IR" dirty="0" smtClean="0"/>
              <a:t>منابع انسانی </a:t>
            </a:r>
            <a:r>
              <a:rPr lang="fa-IR" sz="2000" dirty="0" smtClean="0"/>
              <a:t>( شامل فعالیت های تجاری مرتبط با مدیریت کارکنان ) </a:t>
            </a:r>
            <a:endParaRPr lang="fa-IR" dirty="0" smtClean="0"/>
          </a:p>
          <a:p>
            <a:pPr marL="514350" indent="-514350" algn="r" rtl="1">
              <a:buFont typeface="+mj-lt"/>
              <a:buAutoNum type="arabicPeriod"/>
            </a:pPr>
            <a:r>
              <a:rPr lang="fa-IR" dirty="0" smtClean="0"/>
              <a:t>توسعه فناوری </a:t>
            </a:r>
            <a:r>
              <a:rPr lang="fa-IR" sz="2000" dirty="0" smtClean="0"/>
              <a:t>( طراحی و بهبود برنامه های کاربردی جهت پشتیبانی از فعالیت های اصلی تجاری)</a:t>
            </a:r>
            <a:endParaRPr lang="fa-IR" dirty="0" smtClean="0"/>
          </a:p>
          <a:p>
            <a:pPr marL="514350" indent="-514350" algn="r" rtl="1">
              <a:buFont typeface="+mj-lt"/>
              <a:buAutoNum type="arabicPeriod"/>
            </a:pPr>
            <a:r>
              <a:rPr lang="fa-IR" dirty="0" smtClean="0"/>
              <a:t>تدارکات </a:t>
            </a:r>
            <a:r>
              <a:rPr lang="fa-IR" sz="2000" dirty="0" smtClean="0"/>
              <a:t>( خرید کالا و خدماتی که لازم است به عنوان ورودی در اختیار فعالیت های اولیه قرار گیرد)</a:t>
            </a:r>
            <a:endParaRPr lang="en-US" dirty="0"/>
          </a:p>
        </p:txBody>
      </p:sp>
    </p:spTree>
    <p:extLst>
      <p:ext uri="{BB962C8B-B14F-4D97-AF65-F5344CB8AC3E}">
        <p14:creationId xmlns:p14="http://schemas.microsoft.com/office/powerpoint/2010/main" val="40808578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16000" y="365125"/>
            <a:ext cx="5737800" cy="606875"/>
          </a:xfrm>
        </p:spPr>
        <p:txBody>
          <a:bodyPr>
            <a:normAutofit fontScale="90000"/>
          </a:bodyPr>
          <a:lstStyle/>
          <a:p>
            <a:pPr algn="just" rtl="1"/>
            <a:r>
              <a:rPr lang="fa-IR" sz="2800" b="1" dirty="0" smtClean="0"/>
              <a:t>جریان اطلاعات با استفاده از سیستم های موروثی</a:t>
            </a:r>
            <a:endParaRPr lang="en-US" sz="2800" b="1" dirty="0"/>
          </a:p>
        </p:txBody>
      </p:sp>
      <p:graphicFrame>
        <p:nvGraphicFramePr>
          <p:cNvPr id="4" name="Diagram 3"/>
          <p:cNvGraphicFramePr/>
          <p:nvPr>
            <p:extLst>
              <p:ext uri="{D42A27DB-BD31-4B8C-83A1-F6EECF244321}">
                <p14:modId xmlns:p14="http://schemas.microsoft.com/office/powerpoint/2010/main" val="3128662442"/>
              </p:ext>
            </p:extLst>
          </p:nvPr>
        </p:nvGraphicFramePr>
        <p:xfrm>
          <a:off x="2772000" y="2275201"/>
          <a:ext cx="6588000" cy="424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5994000" y="1555200"/>
            <a:ext cx="1515600" cy="338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فعالیت تجاری</a:t>
            </a:r>
            <a:endParaRPr lang="en-US" dirty="0"/>
          </a:p>
        </p:txBody>
      </p:sp>
      <p:cxnSp>
        <p:nvCxnSpPr>
          <p:cNvPr id="6" name="Straight Arrow Connector 5"/>
          <p:cNvCxnSpPr/>
          <p:nvPr/>
        </p:nvCxnSpPr>
        <p:spPr>
          <a:xfrm flipV="1">
            <a:off x="5875200" y="1843200"/>
            <a:ext cx="295200" cy="489600"/>
          </a:xfrm>
          <a:prstGeom prst="straightConnector1">
            <a:avLst/>
          </a:prstGeom>
        </p:spPr>
        <p:style>
          <a:lnRef idx="1">
            <a:schemeClr val="accent1"/>
          </a:lnRef>
          <a:fillRef idx="0">
            <a:schemeClr val="accent1"/>
          </a:fillRef>
          <a:effectRef idx="0">
            <a:schemeClr val="accent1"/>
          </a:effectRef>
          <a:fontRef idx="minor">
            <a:schemeClr val="tx1"/>
          </a:fontRef>
        </p:style>
      </p:cxnSp>
      <p:graphicFrame>
        <p:nvGraphicFramePr>
          <p:cNvPr id="10" name="Diagram 9"/>
          <p:cNvGraphicFramePr/>
          <p:nvPr>
            <p:extLst>
              <p:ext uri="{D42A27DB-BD31-4B8C-83A1-F6EECF244321}">
                <p14:modId xmlns:p14="http://schemas.microsoft.com/office/powerpoint/2010/main" val="792494703"/>
              </p:ext>
            </p:extLst>
          </p:nvPr>
        </p:nvGraphicFramePr>
        <p:xfrm>
          <a:off x="2754800" y="3499200"/>
          <a:ext cx="6687200" cy="4896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Rounded Rectangle 10"/>
          <p:cNvSpPr/>
          <p:nvPr/>
        </p:nvSpPr>
        <p:spPr>
          <a:xfrm>
            <a:off x="3477600" y="4579200"/>
            <a:ext cx="1497600" cy="3816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اطلاعات</a:t>
            </a:r>
            <a:endParaRPr lang="en-US" dirty="0"/>
          </a:p>
        </p:txBody>
      </p:sp>
      <p:cxnSp>
        <p:nvCxnSpPr>
          <p:cNvPr id="12" name="Straight Arrow Connector 11"/>
          <p:cNvCxnSpPr/>
          <p:nvPr/>
        </p:nvCxnSpPr>
        <p:spPr>
          <a:xfrm flipH="1" flipV="1">
            <a:off x="3628800" y="3996000"/>
            <a:ext cx="324000" cy="676800"/>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553200" y="2631600"/>
            <a:ext cx="18000" cy="91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8484900" y="2654099"/>
            <a:ext cx="18000" cy="9180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a:off x="6098400" y="2631600"/>
            <a:ext cx="25200" cy="9629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quot;No&quot; Symbol 27"/>
          <p:cNvSpPr/>
          <p:nvPr/>
        </p:nvSpPr>
        <p:spPr>
          <a:xfrm>
            <a:off x="7181955" y="3651328"/>
            <a:ext cx="208800" cy="18720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9" name="&quot;No&quot; Symbol 28"/>
          <p:cNvSpPr/>
          <p:nvPr/>
        </p:nvSpPr>
        <p:spPr>
          <a:xfrm>
            <a:off x="4700515" y="3651328"/>
            <a:ext cx="218567" cy="182880"/>
          </a:xfrm>
          <a:prstGeom prst="noSmoking">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59370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فصل هفتم: بهبود فرایندهای تجاری به کمک سیستم های اطلاعات بنگاهی</a:t>
            </a:r>
            <a:endParaRPr lang="en-US" sz="2800" b="1" dirty="0"/>
          </a:p>
        </p:txBody>
      </p:sp>
      <p:sp>
        <p:nvSpPr>
          <p:cNvPr id="3" name="Content Placeholder 2"/>
          <p:cNvSpPr>
            <a:spLocks noGrp="1"/>
          </p:cNvSpPr>
          <p:nvPr>
            <p:ph idx="1"/>
          </p:nvPr>
        </p:nvSpPr>
        <p:spPr/>
        <p:txBody>
          <a:bodyPr/>
          <a:lstStyle/>
          <a:p>
            <a:pPr algn="r" rtl="1"/>
            <a:r>
              <a:rPr lang="fa-IR" dirty="0" smtClean="0"/>
              <a:t>چگونگی توسعه </a:t>
            </a:r>
            <a:r>
              <a:rPr lang="en-US" dirty="0" smtClean="0"/>
              <a:t> MIS</a:t>
            </a:r>
            <a:r>
              <a:rPr lang="fa-IR" dirty="0" smtClean="0"/>
              <a:t> توسط شرکت ها</a:t>
            </a:r>
          </a:p>
          <a:p>
            <a:pPr algn="r" rtl="1"/>
            <a:r>
              <a:rPr lang="fa-IR" dirty="0" smtClean="0"/>
              <a:t>یکپارچه سازی فعالیت های مختلف تجاری </a:t>
            </a:r>
          </a:p>
          <a:p>
            <a:pPr algn="r" rtl="1"/>
            <a:r>
              <a:rPr lang="fa-IR" dirty="0" smtClean="0"/>
              <a:t>پشتیبانی از این فرایندها</a:t>
            </a:r>
          </a:p>
          <a:p>
            <a:pPr algn="r" rtl="1"/>
            <a:r>
              <a:rPr lang="fa-IR" dirty="0" smtClean="0"/>
              <a:t>مدیریت تعاملات بهتر و موثرتر با مشتریان</a:t>
            </a:r>
          </a:p>
          <a:p>
            <a:pPr algn="r" rtl="1"/>
            <a:r>
              <a:rPr lang="fa-IR" dirty="0" smtClean="0"/>
              <a:t>هماهنگی بهتربا تامین کننده منابع</a:t>
            </a:r>
          </a:p>
          <a:p>
            <a:pPr algn="r" rtl="1"/>
            <a:r>
              <a:rPr lang="fa-IR" dirty="0" smtClean="0"/>
              <a:t>کارامدی و اثربخشی در براورده کردن تقاضاهای متغیر و متفاوت مشتریان </a:t>
            </a:r>
            <a:endParaRPr lang="en-US" dirty="0"/>
          </a:p>
        </p:txBody>
      </p:sp>
    </p:spTree>
    <p:extLst>
      <p:ext uri="{BB962C8B-B14F-4D97-AF65-F5344CB8AC3E}">
        <p14:creationId xmlns:p14="http://schemas.microsoft.com/office/powerpoint/2010/main" val="734802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600" b="1" dirty="0" smtClean="0"/>
              <a:t>برنامه ریزی منابع سازمانی</a:t>
            </a:r>
            <a:r>
              <a:rPr lang="en-US" sz="3600" b="1" dirty="0" smtClean="0"/>
              <a:t>   </a:t>
            </a:r>
            <a:r>
              <a:rPr lang="en-US" sz="2800" b="1" dirty="0" smtClean="0"/>
              <a:t/>
            </a:r>
            <a:br>
              <a:rPr lang="en-US" sz="2800" b="1" dirty="0" smtClean="0"/>
            </a:br>
            <a:r>
              <a:rPr lang="en-US" sz="2800" b="1" dirty="0" smtClean="0"/>
              <a:t>Enterprise Resource Planning</a:t>
            </a:r>
            <a:endParaRPr lang="en-US" sz="2800" b="1" dirty="0"/>
          </a:p>
        </p:txBody>
      </p:sp>
      <p:sp>
        <p:nvSpPr>
          <p:cNvPr id="3" name="Content Placeholder 2"/>
          <p:cNvSpPr>
            <a:spLocks noGrp="1"/>
          </p:cNvSpPr>
          <p:nvPr>
            <p:ph idx="1"/>
          </p:nvPr>
        </p:nvSpPr>
        <p:spPr>
          <a:xfrm>
            <a:off x="838200" y="1825624"/>
            <a:ext cx="9289211" cy="4368141"/>
          </a:xfrm>
        </p:spPr>
        <p:txBody>
          <a:bodyPr>
            <a:normAutofit/>
          </a:bodyPr>
          <a:lstStyle/>
          <a:p>
            <a:pPr marL="0" indent="0" algn="just" rtl="1">
              <a:buNone/>
            </a:pPr>
            <a:endParaRPr lang="en-US" sz="2000" dirty="0" smtClean="0"/>
          </a:p>
          <a:p>
            <a:pPr marL="0" indent="0" algn="just" rtl="1">
              <a:buNone/>
            </a:pPr>
            <a:r>
              <a:rPr lang="fa-IR" sz="2000" dirty="0"/>
              <a:t>بسیاری از سازمان‌ها، داده‌ها و اطلاعات گسترده‌ای را به صورت روزانه و از طریق عملیات کسب و کار، گردآوری می‌کنند که پیگیری و تجزیه و تحلیل آن، امری دشوار است. هنوز هم تعداد زیادی از نرم افزارهای قدیمی و صفحه گسترده‌ها مانند </a:t>
            </a:r>
            <a:r>
              <a:rPr lang="en-US" sz="2000" dirty="0" smtClean="0"/>
              <a:t>  Excel </a:t>
            </a:r>
            <a:r>
              <a:rPr lang="fa-IR" sz="2000" dirty="0"/>
              <a:t>برای ذخیره سازی داده‌ها استفاده می‌شود. </a:t>
            </a:r>
            <a:endParaRPr lang="en-US" sz="2000" dirty="0" smtClean="0"/>
          </a:p>
          <a:p>
            <a:pPr marL="0" indent="0" algn="just" rtl="1">
              <a:buNone/>
            </a:pPr>
            <a:r>
              <a:rPr lang="fa-IR" sz="2000" dirty="0" smtClean="0"/>
              <a:t>مشکل </a:t>
            </a:r>
            <a:r>
              <a:rPr lang="fa-IR" sz="2000" dirty="0"/>
              <a:t>این فرآیند زمان گیر بودن، نیاز به نیروی کار زیاد و پرخطا بودن، در کنار حجم داده‌ها است که در نرم افزارهای مختلف موجود است.</a:t>
            </a:r>
          </a:p>
          <a:p>
            <a:pPr marL="0" indent="0" algn="just" rtl="1">
              <a:buNone/>
            </a:pPr>
            <a:r>
              <a:rPr lang="fa-IR" sz="2000" dirty="0"/>
              <a:t>برای جمع آوری اطلاعات در یک مکان و نگرش بیشتر بر روی داده‌ها، شرکت‌ها نرم افزارهای </a:t>
            </a:r>
            <a:r>
              <a:rPr lang="en-US" sz="2000" dirty="0" smtClean="0"/>
              <a:t>ERP</a:t>
            </a:r>
            <a:r>
              <a:rPr lang="fa-IR" sz="2000" dirty="0" smtClean="0"/>
              <a:t>برنامه </a:t>
            </a:r>
            <a:r>
              <a:rPr lang="fa-IR" sz="2000" dirty="0"/>
              <a:t>ریزی منابع </a:t>
            </a:r>
            <a:r>
              <a:rPr lang="fa-IR" sz="2000" dirty="0" smtClean="0"/>
              <a:t>سازمان </a:t>
            </a:r>
            <a:r>
              <a:rPr lang="fa-IR" sz="2000" dirty="0"/>
              <a:t>را برنامه ریزی می‌کنند. </a:t>
            </a:r>
            <a:endParaRPr lang="en-US" sz="2000" dirty="0" smtClean="0"/>
          </a:p>
          <a:p>
            <a:pPr marL="0" indent="0" algn="just" rtl="1">
              <a:buNone/>
            </a:pPr>
            <a:r>
              <a:rPr lang="fa-IR" sz="2000" dirty="0" smtClean="0"/>
              <a:t>یک</a:t>
            </a:r>
            <a:r>
              <a:rPr lang="fa-IR" sz="2000" dirty="0"/>
              <a:t> نرم </a:t>
            </a:r>
            <a:r>
              <a:rPr lang="fa-IR" sz="2000" dirty="0" smtClean="0"/>
              <a:t>افزار</a:t>
            </a:r>
            <a:r>
              <a:rPr lang="en-US" sz="2000" dirty="0" smtClean="0"/>
              <a:t>ERP ، </a:t>
            </a:r>
            <a:r>
              <a:rPr lang="fa-IR" sz="2000" dirty="0"/>
              <a:t>در واقع یک </a:t>
            </a:r>
            <a:r>
              <a:rPr lang="fa-IR" sz="2000" b="1" dirty="0"/>
              <a:t>سیستم مدیریت کسب و کار</a:t>
            </a:r>
            <a:r>
              <a:rPr lang="fa-IR" sz="2000" dirty="0"/>
              <a:t> است که با استفاده از یک سیستم متمرکز، تمام جنبه‌های کسب و </a:t>
            </a:r>
            <a:r>
              <a:rPr lang="fa-IR" sz="2000" dirty="0" smtClean="0"/>
              <a:t>کار، </a:t>
            </a:r>
            <a:r>
              <a:rPr lang="fa-IR" sz="2000" dirty="0"/>
              <a:t>از جمله برنامه ریزی، تهیه، فروش و بازاریابی و غیره را یکپارچه می‌کند.</a:t>
            </a:r>
          </a:p>
          <a:p>
            <a:pPr marL="0" indent="0" algn="just" rtl="1">
              <a:buNone/>
            </a:pPr>
            <a:r>
              <a:rPr lang="en-US" sz="2000" dirty="0"/>
              <a:t/>
            </a:r>
            <a:br>
              <a:rPr lang="en-US" sz="2000" dirty="0"/>
            </a:br>
            <a:r>
              <a:rPr lang="en-US" sz="2000" dirty="0"/>
              <a:t>ERP </a:t>
            </a:r>
            <a:r>
              <a:rPr lang="fa-IR" sz="2000" dirty="0"/>
              <a:t>به معنی برنامه ریزی منابع سازمانی است و سیستمی است که به سازمان کمک کند تا با کمک داده ها به مدیریت منابع خود بپردازد، در </a:t>
            </a:r>
            <a:r>
              <a:rPr lang="fa-IR" sz="2000" dirty="0" smtClean="0"/>
              <a:t>واقع</a:t>
            </a:r>
            <a:r>
              <a:rPr lang="en-US" sz="2000" dirty="0" smtClean="0"/>
              <a:t> ERP </a:t>
            </a:r>
            <a:r>
              <a:rPr lang="fa-IR" sz="2000" dirty="0" smtClean="0"/>
              <a:t> بخشی </a:t>
            </a:r>
            <a:r>
              <a:rPr lang="fa-IR" sz="2000" dirty="0"/>
              <a:t>از </a:t>
            </a:r>
            <a:r>
              <a:rPr lang="fa-IR" sz="2000" dirty="0" smtClean="0"/>
              <a:t>سیستم </a:t>
            </a:r>
            <a:r>
              <a:rPr lang="en-US" sz="2000" dirty="0" smtClean="0"/>
              <a:t>MIS</a:t>
            </a:r>
            <a:r>
              <a:rPr lang="fa-IR" sz="2000" dirty="0" smtClean="0"/>
              <a:t> است</a:t>
            </a:r>
            <a:endParaRPr lang="en-US" sz="2000" dirty="0"/>
          </a:p>
        </p:txBody>
      </p:sp>
    </p:spTree>
    <p:extLst>
      <p:ext uri="{BB962C8B-B14F-4D97-AF65-F5344CB8AC3E}">
        <p14:creationId xmlns:p14="http://schemas.microsoft.com/office/powerpoint/2010/main" val="32244511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شرکت </a:t>
            </a:r>
            <a:r>
              <a:rPr lang="en-US" sz="2800" b="1" dirty="0" smtClean="0"/>
              <a:t>SAP AG</a:t>
            </a:r>
            <a:endParaRPr lang="en-US" sz="2800" b="1" dirty="0"/>
          </a:p>
        </p:txBody>
      </p:sp>
      <p:sp>
        <p:nvSpPr>
          <p:cNvPr id="3" name="Content Placeholder 2"/>
          <p:cNvSpPr>
            <a:spLocks noGrp="1"/>
          </p:cNvSpPr>
          <p:nvPr>
            <p:ph idx="1"/>
          </p:nvPr>
        </p:nvSpPr>
        <p:spPr>
          <a:xfrm>
            <a:off x="838200" y="1825625"/>
            <a:ext cx="10125974" cy="2841266"/>
          </a:xfrm>
        </p:spPr>
        <p:txBody>
          <a:bodyPr>
            <a:normAutofit/>
          </a:bodyPr>
          <a:lstStyle/>
          <a:p>
            <a:pPr algn="just" rtl="1"/>
            <a:r>
              <a:rPr lang="en-US" sz="2400" dirty="0"/>
              <a:t>SAP </a:t>
            </a:r>
            <a:r>
              <a:rPr lang="fa-IR" sz="2400" dirty="0"/>
              <a:t>یک شرکت آلمانی است که عمده شهرتش را مدیون تولید نرم‌افزارهای شرکتی در زمینه مدیریت عملیات تجاری و روابط با مشتریان است. دفتر مرکزی این شرکت در والدورف در ایالت بادن ورتم‌برگ آلمان واقع شده و دفا‌تر و شعب دیگری نیز در نقاط مختلف جهان دارد. این شرکت که نام آن در اصل </a:t>
            </a:r>
            <a:r>
              <a:rPr lang="en-US" sz="2400" dirty="0"/>
              <a:t>SAP AG </a:t>
            </a:r>
            <a:r>
              <a:rPr lang="fa-IR" sz="2400" dirty="0"/>
              <a:t>است (</a:t>
            </a:r>
            <a:r>
              <a:rPr lang="en-US" sz="2400" dirty="0"/>
              <a:t>AG </a:t>
            </a:r>
            <a:r>
              <a:rPr lang="fa-IR" sz="2400" dirty="0"/>
              <a:t>یک سرواژه آلمانی و به معنای شرکت است)، در ژوئن ۱۹۷۲ توسط پنج تن از مهندسان سابق </a:t>
            </a:r>
            <a:r>
              <a:rPr lang="en-US" sz="2400" dirty="0"/>
              <a:t>IBM </a:t>
            </a:r>
            <a:r>
              <a:rPr lang="fa-IR" sz="2400" dirty="0"/>
              <a:t>کار خود را در شهر مان‌هایم آلمان تحت عنوان «تحلیل سیستم‌ها و توسعه برنامه‌ها» شروع کرد. پس از مدتی این عنوان را به «سیستم‌ها، محصولات و برنامه‌های پردازش داده» تغییر داد و اولین محصول خود را در ۱۹۷۳ تولید کرد. از‌‌ همان زمان محصولات این شرکت به </a:t>
            </a:r>
            <a:r>
              <a:rPr lang="en-US" sz="2400" dirty="0"/>
              <a:t> </a:t>
            </a:r>
            <a:r>
              <a:rPr lang="fa-IR" sz="2400" dirty="0" smtClean="0"/>
              <a:t>راهکارهای </a:t>
            </a:r>
            <a:r>
              <a:rPr lang="en-US" sz="2400" dirty="0" smtClean="0"/>
              <a:t> SAP </a:t>
            </a:r>
            <a:r>
              <a:rPr lang="fa-IR" sz="2400" dirty="0" smtClean="0"/>
              <a:t> مشهور </a:t>
            </a:r>
            <a:r>
              <a:rPr lang="fa-IR" sz="2400" dirty="0"/>
              <a:t>شد</a:t>
            </a:r>
            <a:r>
              <a:rPr lang="fa-IR" sz="2400" dirty="0" smtClean="0"/>
              <a:t>.</a:t>
            </a:r>
          </a:p>
          <a:p>
            <a:pPr algn="just" rtl="1"/>
            <a:endParaRPr lang="en-US" sz="2400" dirty="0"/>
          </a:p>
        </p:txBody>
      </p:sp>
    </p:spTree>
    <p:extLst>
      <p:ext uri="{BB962C8B-B14F-4D97-AF65-F5344CB8AC3E}">
        <p14:creationId xmlns:p14="http://schemas.microsoft.com/office/powerpoint/2010/main" val="16176350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31524" y="365125"/>
            <a:ext cx="2822275" cy="1662083"/>
          </a:xfrm>
        </p:spPr>
        <p:txBody>
          <a:bodyPr>
            <a:normAutofit/>
          </a:bodyPr>
          <a:lstStyle/>
          <a:p>
            <a:pPr algn="just" rtl="1"/>
            <a:r>
              <a:rPr lang="fa-IR" sz="2800" b="1" dirty="0" smtClean="0"/>
              <a:t>محصولات شرکت </a:t>
            </a:r>
            <a:r>
              <a:rPr lang="en-US" sz="2800" b="1" dirty="0" smtClean="0"/>
              <a:t>SAP</a:t>
            </a:r>
            <a:endParaRPr lang="en-US" sz="2800" b="1" dirty="0"/>
          </a:p>
        </p:txBody>
      </p:sp>
      <p:sp>
        <p:nvSpPr>
          <p:cNvPr id="3" name="Content Placeholder 2"/>
          <p:cNvSpPr>
            <a:spLocks noGrp="1"/>
          </p:cNvSpPr>
          <p:nvPr>
            <p:ph idx="1"/>
          </p:nvPr>
        </p:nvSpPr>
        <p:spPr>
          <a:xfrm>
            <a:off x="838199" y="120770"/>
            <a:ext cx="7270631" cy="6581955"/>
          </a:xfrm>
        </p:spPr>
        <p:txBody>
          <a:bodyPr>
            <a:noAutofit/>
          </a:bodyPr>
          <a:lstStyle/>
          <a:p>
            <a:pPr algn="r" rtl="1"/>
            <a:r>
              <a:rPr lang="fa-IR" sz="1600" dirty="0"/>
              <a:t>اکثر محصولات شرکت، نرم‌افزاری و تحت وب هستند و این دو ویژگی مزایایی همچون سازگاری، انعطاف‌پذیری و کارایی را برای محصولات این شرکت به ارمغان آورده است و موجب شده است که شرکت‌ها و سازمان‌های کاربر بدون نیاز به زیرساخت‌های سخت افزاری خاصی بتوانند از این نرم‌افزار‌ها و برنامه‌های کاربردی به راحتی استفاده کنند.</a:t>
            </a:r>
            <a:br>
              <a:rPr lang="fa-IR" sz="1600" dirty="0"/>
            </a:br>
            <a:r>
              <a:rPr lang="fa-IR" sz="1600" dirty="0"/>
              <a:t>هم اکنون برنامه منابع سازمانی (</a:t>
            </a:r>
            <a:r>
              <a:rPr lang="en-US" sz="1600" dirty="0"/>
              <a:t>ERP) </a:t>
            </a:r>
            <a:r>
              <a:rPr lang="fa-IR" sz="1600" dirty="0"/>
              <a:t>مهم‌ترین و پرکاربرد‌ترین محصول تولیدی این شرکت محسوب می‌شود. دیگر برنامه‌های تولیدی این شرکت عبارتند از:</a:t>
            </a:r>
          </a:p>
          <a:p>
            <a:pPr marL="0" indent="0" algn="r" rtl="1">
              <a:buNone/>
            </a:pPr>
            <a:r>
              <a:rPr lang="fa-IR" sz="1600" dirty="0"/>
              <a:t>–    برنامه مدیریت روابط با مشتری </a:t>
            </a:r>
            <a:r>
              <a:rPr lang="en-US" sz="1600" dirty="0" smtClean="0"/>
              <a:t>CRM</a:t>
            </a:r>
            <a:br>
              <a:rPr lang="en-US" sz="1600" dirty="0" smtClean="0"/>
            </a:br>
            <a:r>
              <a:rPr lang="en-US" sz="1600" dirty="0" smtClean="0"/>
              <a:t>–</a:t>
            </a:r>
            <a:r>
              <a:rPr lang="en-US" sz="1600" dirty="0"/>
              <a:t>    </a:t>
            </a:r>
            <a:r>
              <a:rPr lang="fa-IR" sz="1600" dirty="0"/>
              <a:t>برنامه چرخه تولید </a:t>
            </a:r>
            <a:r>
              <a:rPr lang="fa-IR" sz="1600" dirty="0" smtClean="0"/>
              <a:t>کالا</a:t>
            </a:r>
            <a:r>
              <a:rPr lang="en-US" sz="1600" dirty="0" smtClean="0"/>
              <a:t>   PLM</a:t>
            </a:r>
            <a:br>
              <a:rPr lang="en-US" sz="1600" dirty="0" smtClean="0"/>
            </a:br>
            <a:r>
              <a:rPr lang="en-US" sz="1600" dirty="0" smtClean="0"/>
              <a:t>–    </a:t>
            </a:r>
            <a:r>
              <a:rPr lang="fa-IR" sz="1600" dirty="0" smtClean="0"/>
              <a:t>برنامه مدیریت زنجیره تأمین </a:t>
            </a:r>
            <a:r>
              <a:rPr lang="en-US" sz="1600" dirty="0" smtClean="0"/>
              <a:t>SCM</a:t>
            </a:r>
            <a:br>
              <a:rPr lang="en-US" sz="1600" dirty="0" smtClean="0"/>
            </a:br>
            <a:r>
              <a:rPr lang="en-US" sz="1600" dirty="0" smtClean="0"/>
              <a:t>–    </a:t>
            </a:r>
            <a:r>
              <a:rPr lang="fa-IR" sz="1600" dirty="0" smtClean="0"/>
              <a:t>برنامه مدیریت روابط با تأمین‌کنندگان </a:t>
            </a:r>
            <a:r>
              <a:rPr lang="en-US" sz="1600" dirty="0" smtClean="0"/>
              <a:t>SRM</a:t>
            </a:r>
            <a:br>
              <a:rPr lang="en-US" sz="1600" dirty="0" smtClean="0"/>
            </a:br>
            <a:r>
              <a:rPr lang="en-US" sz="1600" dirty="0" smtClean="0"/>
              <a:t>–    </a:t>
            </a:r>
            <a:r>
              <a:rPr lang="fa-IR" sz="1600" dirty="0" smtClean="0"/>
              <a:t>برنامه بهینه‌سازی و برنامه‌ریزی پیشرفته </a:t>
            </a:r>
            <a:r>
              <a:rPr lang="en-US" sz="1600" dirty="0" smtClean="0"/>
              <a:t>APO</a:t>
            </a:r>
            <a:br>
              <a:rPr lang="en-US" sz="1600" dirty="0" smtClean="0"/>
            </a:br>
            <a:r>
              <a:rPr lang="en-US" sz="1600" dirty="0" smtClean="0"/>
              <a:t>–    </a:t>
            </a:r>
            <a:r>
              <a:rPr lang="fa-IR" sz="1600" dirty="0" smtClean="0"/>
              <a:t>برنامه هوشمندی تجاری </a:t>
            </a:r>
            <a:r>
              <a:rPr lang="en-US" sz="1600" dirty="0" smtClean="0"/>
              <a:t>BI</a:t>
            </a:r>
            <a:br>
              <a:rPr lang="en-US" sz="1600" dirty="0" smtClean="0"/>
            </a:br>
            <a:r>
              <a:rPr lang="en-US" sz="1600" dirty="0" smtClean="0"/>
              <a:t>–    </a:t>
            </a:r>
            <a:r>
              <a:rPr lang="fa-IR" sz="1600" dirty="0" smtClean="0"/>
              <a:t>برنامه زیرساخت‌های تبادل </a:t>
            </a:r>
            <a:r>
              <a:rPr lang="en-US" sz="1600" dirty="0" smtClean="0"/>
              <a:t>XI</a:t>
            </a:r>
            <a:br>
              <a:rPr lang="en-US" sz="1600" dirty="0" smtClean="0"/>
            </a:br>
            <a:r>
              <a:rPr lang="en-US" sz="1600" dirty="0" smtClean="0"/>
              <a:t>–    </a:t>
            </a:r>
            <a:r>
              <a:rPr lang="fa-IR" sz="1600" dirty="0" smtClean="0"/>
              <a:t>سیستم‌ مدیریت سرمایه انسانی </a:t>
            </a:r>
            <a:r>
              <a:rPr lang="en-US" sz="1600" dirty="0" smtClean="0"/>
              <a:t>HCM</a:t>
            </a:r>
            <a:br>
              <a:rPr lang="en-US" sz="1600" dirty="0" smtClean="0"/>
            </a:br>
            <a:r>
              <a:rPr lang="en-US" sz="1600" dirty="0" smtClean="0"/>
              <a:t>–    </a:t>
            </a:r>
            <a:r>
              <a:rPr lang="fa-IR" sz="1600" dirty="0" smtClean="0"/>
              <a:t>برنامه مدیریت مشوق‌ها و پاداش‌ها </a:t>
            </a:r>
            <a:r>
              <a:rPr lang="en-US" sz="1600" dirty="0" smtClean="0"/>
              <a:t>ICM</a:t>
            </a:r>
            <a:br>
              <a:rPr lang="en-US" sz="1600" dirty="0" smtClean="0"/>
            </a:br>
            <a:r>
              <a:rPr lang="en-US" sz="1600" dirty="0" smtClean="0"/>
              <a:t>–    </a:t>
            </a:r>
            <a:r>
              <a:rPr lang="fa-IR" sz="1600" dirty="0" smtClean="0"/>
              <a:t>برنامه مدیریت استراتژی‌ها </a:t>
            </a:r>
            <a:r>
              <a:rPr lang="en-US" sz="1600" dirty="0" smtClean="0"/>
              <a:t>SEM</a:t>
            </a:r>
            <a:br>
              <a:rPr lang="en-US" sz="1600" dirty="0" smtClean="0"/>
            </a:br>
            <a:r>
              <a:rPr lang="en-US" sz="1600" dirty="0" smtClean="0"/>
              <a:t>–    </a:t>
            </a:r>
            <a:r>
              <a:rPr lang="fa-IR" sz="1600" dirty="0" smtClean="0"/>
              <a:t>برنامه آموزش و مدیریت رویداد‌ها </a:t>
            </a:r>
            <a:r>
              <a:rPr lang="en-US" sz="1600" dirty="0" smtClean="0"/>
              <a:t>TEM</a:t>
            </a:r>
            <a:br>
              <a:rPr lang="en-US" sz="1600" dirty="0" smtClean="0"/>
            </a:br>
            <a:r>
              <a:rPr lang="en-US" sz="1600" dirty="0" smtClean="0"/>
              <a:t>–    </a:t>
            </a:r>
            <a:r>
              <a:rPr lang="fa-IR" sz="1600" dirty="0" smtClean="0"/>
              <a:t>راهکار صنعتی برای خرده‌فروشان </a:t>
            </a:r>
            <a:r>
              <a:rPr lang="en-US" sz="1600" dirty="0" smtClean="0"/>
              <a:t>ISR</a:t>
            </a:r>
            <a:br>
              <a:rPr lang="en-US" sz="1600" dirty="0" smtClean="0"/>
            </a:br>
            <a:r>
              <a:rPr lang="en-US" sz="1600" dirty="0" smtClean="0"/>
              <a:t>–    </a:t>
            </a:r>
            <a:r>
              <a:rPr lang="fa-IR" sz="1600" dirty="0" smtClean="0"/>
              <a:t>راهکار صنعتی برای بخش خدمات عمومی</a:t>
            </a:r>
            <a:r>
              <a:rPr lang="en-US" sz="1600" dirty="0" smtClean="0"/>
              <a:t> IS PSCD</a:t>
            </a:r>
            <a:br>
              <a:rPr lang="en-US" sz="1600" dirty="0" smtClean="0"/>
            </a:br>
            <a:r>
              <a:rPr lang="en-US" sz="1600" dirty="0" smtClean="0"/>
              <a:t>–    </a:t>
            </a:r>
            <a:r>
              <a:rPr lang="fa-IR" sz="1600" dirty="0" smtClean="0"/>
              <a:t>راهکار صنعتی برای نفت و گاز</a:t>
            </a:r>
            <a:r>
              <a:rPr lang="en-US" sz="1600" dirty="0" smtClean="0"/>
              <a:t>IS Oil &amp; Gas </a:t>
            </a:r>
            <a:br>
              <a:rPr lang="en-US" sz="1600" dirty="0" smtClean="0"/>
            </a:br>
            <a:r>
              <a:rPr lang="en-US" sz="1600" dirty="0" smtClean="0"/>
              <a:t>–    </a:t>
            </a:r>
            <a:r>
              <a:rPr lang="fa-IR" sz="1600" dirty="0" smtClean="0"/>
              <a:t>راهکار صنعتی برای ارتباطات دور</a:t>
            </a:r>
            <a:r>
              <a:rPr lang="en-US" sz="1600" dirty="0" smtClean="0"/>
              <a:t>IST</a:t>
            </a:r>
            <a:br>
              <a:rPr lang="en-US" sz="1600" dirty="0" smtClean="0"/>
            </a:br>
            <a:r>
              <a:rPr lang="fa-IR" sz="1600" dirty="0" smtClean="0"/>
              <a:t/>
            </a:r>
            <a:br>
              <a:rPr lang="fa-IR" sz="1600" dirty="0" smtClean="0"/>
            </a:br>
            <a:r>
              <a:rPr lang="en-US" sz="1600" dirty="0" smtClean="0"/>
              <a:t>SAP </a:t>
            </a:r>
            <a:r>
              <a:rPr lang="fa-IR" sz="1600" dirty="0" smtClean="0"/>
              <a:t>علاوه بر این محصولات دستی هم در تولید برنامه‌های درگاهی و پلت‌فرم‌های منحصر به فرد دارد. برنامه </a:t>
            </a:r>
            <a:r>
              <a:rPr lang="en-US" sz="1600" dirty="0" smtClean="0"/>
              <a:t>SAP Net Weaver </a:t>
            </a:r>
            <a:r>
              <a:rPr lang="fa-IR" sz="1600" dirty="0" smtClean="0"/>
              <a:t>مهم‌ترین پلت‌فرم این شرکت محسوب می‌شود که توانایی پشتیبانی از تمامی برنامه‌ها و نرم‌افزارهای کاربردی این شرکت و حتی محصولات شرکت‌های دیگر را داراست. برخی دیگر از پلت‌فرم‌های ساخت این شرکت عبارت است از: </a:t>
            </a:r>
            <a:r>
              <a:rPr lang="en-US" sz="1600" dirty="0" smtClean="0"/>
              <a:t>Auto-ID Infrastructure، Composite Application Framework، </a:t>
            </a:r>
            <a:r>
              <a:rPr lang="en-US" sz="1600" dirty="0" err="1" smtClean="0"/>
              <a:t>Netweaver</a:t>
            </a:r>
            <a:r>
              <a:rPr lang="en-US" sz="1600" dirty="0" smtClean="0"/>
              <a:t> Development Infrastructure </a:t>
            </a:r>
            <a:r>
              <a:rPr lang="fa-IR" sz="1600" dirty="0" smtClean="0"/>
              <a:t>و </a:t>
            </a:r>
            <a:r>
              <a:rPr lang="en-US" sz="1600" dirty="0" smtClean="0"/>
              <a:t>SAP Business Connector</a:t>
            </a:r>
          </a:p>
          <a:p>
            <a:pPr algn="r" rtl="1"/>
            <a:endParaRPr lang="en-US" sz="1600" dirty="0"/>
          </a:p>
        </p:txBody>
      </p:sp>
    </p:spTree>
    <p:extLst>
      <p:ext uri="{BB962C8B-B14F-4D97-AF65-F5344CB8AC3E}">
        <p14:creationId xmlns:p14="http://schemas.microsoft.com/office/powerpoint/2010/main" val="315296346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68551" y="365125"/>
            <a:ext cx="4185249" cy="1265267"/>
          </a:xfrm>
        </p:spPr>
        <p:txBody>
          <a:bodyPr>
            <a:normAutofit/>
          </a:bodyPr>
          <a:lstStyle/>
          <a:p>
            <a:pPr algn="just" rtl="1"/>
            <a:r>
              <a:rPr lang="fa-IR" sz="2800" b="1" dirty="0" smtClean="0"/>
              <a:t>ویژگی های سیستم های </a:t>
            </a:r>
            <a:r>
              <a:rPr lang="en-US" sz="2800" b="1" dirty="0" smtClean="0"/>
              <a:t> </a:t>
            </a:r>
            <a:r>
              <a:rPr lang="en-US" sz="3200" b="1" dirty="0" smtClean="0">
                <a:latin typeface="Aharoni" panose="02010803020104030203" pitchFamily="2" charset="-79"/>
                <a:cs typeface="Aharoni" panose="02010803020104030203" pitchFamily="2" charset="-79"/>
              </a:rPr>
              <a:t>SAP</a:t>
            </a:r>
            <a:endParaRPr lang="en-US" sz="2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lstStyle/>
          <a:p>
            <a:pPr algn="r" rtl="1"/>
            <a:r>
              <a:rPr lang="en-US" dirty="0" smtClean="0"/>
              <a:t>SAP </a:t>
            </a:r>
            <a:r>
              <a:rPr lang="fa-IR" dirty="0" smtClean="0"/>
              <a:t> از حدود 30 زبان مختلف و ارزر متفاوت پشتیبانی می کند و قادر به ترجمه زبان و تبدیل پول رایج است</a:t>
            </a:r>
          </a:p>
          <a:p>
            <a:pPr algn="r" rtl="1"/>
            <a:endParaRPr lang="fa-IR" dirty="0"/>
          </a:p>
          <a:p>
            <a:pPr algn="r" rtl="1"/>
            <a:r>
              <a:rPr lang="fa-IR" dirty="0" smtClean="0"/>
              <a:t>به جای تمرکز بر عملیات درون سازمان، این سیستم ها بر فعالیت های تجاری که خارج از سازمان در جریان است نیز متمرکز می شود.</a:t>
            </a:r>
          </a:p>
          <a:p>
            <a:pPr algn="r" rtl="1"/>
            <a:endParaRPr lang="fa-IR" dirty="0"/>
          </a:p>
          <a:p>
            <a:pPr algn="r" rtl="1"/>
            <a:r>
              <a:rPr lang="fa-IR" dirty="0" smtClean="0"/>
              <a:t>سیستم های بنگاهی به سازمان ها کمک می کند تا به شیوه های نوین، جهت افزایش دقت در باربری لحظه ای، کاهش احتمال خطر، کاهش هزینه و افزایش رضایتمندی مشتریان و سود کلی سازمان دست پیدا کنند.</a:t>
            </a:r>
            <a:endParaRPr lang="en-US" dirty="0"/>
          </a:p>
        </p:txBody>
      </p:sp>
    </p:spTree>
    <p:extLst>
      <p:ext uri="{BB962C8B-B14F-4D97-AF65-F5344CB8AC3E}">
        <p14:creationId xmlns:p14="http://schemas.microsoft.com/office/powerpoint/2010/main" val="20418390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96354" y="848204"/>
            <a:ext cx="3857445" cy="1265267"/>
          </a:xfrm>
        </p:spPr>
        <p:txBody>
          <a:bodyPr>
            <a:normAutofit/>
          </a:bodyPr>
          <a:lstStyle/>
          <a:p>
            <a:pPr algn="just" rtl="1"/>
            <a:r>
              <a:rPr lang="fa-IR" sz="2800" b="1" dirty="0" smtClean="0"/>
              <a:t>انتخاب سیستم بنگاهی مناسب</a:t>
            </a:r>
            <a:endParaRPr lang="en-US" sz="2800" b="1" dirty="0"/>
          </a:p>
        </p:txBody>
      </p:sp>
      <p:sp>
        <p:nvSpPr>
          <p:cNvPr id="3" name="Content Placeholder 2"/>
          <p:cNvSpPr>
            <a:spLocks noGrp="1"/>
          </p:cNvSpPr>
          <p:nvPr>
            <p:ph idx="1"/>
          </p:nvPr>
        </p:nvSpPr>
        <p:spPr>
          <a:xfrm>
            <a:off x="2493033" y="2550245"/>
            <a:ext cx="6806241" cy="2349560"/>
          </a:xfrm>
        </p:spPr>
        <p:txBody>
          <a:bodyPr/>
          <a:lstStyle/>
          <a:p>
            <a:pPr algn="just" rtl="1"/>
            <a:r>
              <a:rPr lang="fa-IR" dirty="0" smtClean="0"/>
              <a:t>سیستم های بنگاهی در اندازه و شکل های متفاوت وجود دارند که هریک ویژگی و عملکرد خاص خود را دارند</a:t>
            </a:r>
          </a:p>
          <a:p>
            <a:pPr algn="just" rtl="1"/>
            <a:r>
              <a:rPr lang="fa-IR" dirty="0" smtClean="0"/>
              <a:t>انتخاب و اجرای برنامه های کاربردی برای رفع نیازهای یک کسب و کار، تامین کنندگان و مشتریان</a:t>
            </a:r>
          </a:p>
          <a:p>
            <a:pPr marL="0" indent="0" algn="just" rtl="1">
              <a:buNone/>
            </a:pPr>
            <a:endParaRPr lang="en-US" dirty="0"/>
          </a:p>
        </p:txBody>
      </p:sp>
    </p:spTree>
    <p:extLst>
      <p:ext uri="{BB962C8B-B14F-4D97-AF65-F5344CB8AC3E}">
        <p14:creationId xmlns:p14="http://schemas.microsoft.com/office/powerpoint/2010/main" val="2321468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25418" y="365126"/>
            <a:ext cx="4228381" cy="1144498"/>
          </a:xfrm>
        </p:spPr>
        <p:txBody>
          <a:bodyPr>
            <a:normAutofit/>
          </a:bodyPr>
          <a:lstStyle/>
          <a:p>
            <a:pPr algn="r" rtl="1"/>
            <a:r>
              <a:rPr lang="fa-IR" sz="4000" b="1" dirty="0" smtClean="0"/>
              <a:t>سیستم های اطلاعات</a:t>
            </a:r>
            <a:r>
              <a:rPr lang="en-US" sz="2800" b="1" dirty="0" smtClean="0"/>
              <a:t/>
            </a:r>
            <a:br>
              <a:rPr lang="en-US" sz="2800" b="1" dirty="0" smtClean="0"/>
            </a:br>
            <a:r>
              <a:rPr lang="en-US" sz="2800" b="1" dirty="0" smtClean="0">
                <a:latin typeface="Aharoni" panose="02010803020104030203" pitchFamily="2" charset="-79"/>
                <a:cs typeface="Aharoni" panose="02010803020104030203" pitchFamily="2" charset="-79"/>
              </a:rPr>
              <a:t>Information System</a:t>
            </a:r>
            <a:endParaRPr lang="en-US" sz="2800" b="1"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4226942" y="1825625"/>
            <a:ext cx="7126857" cy="4023084"/>
          </a:xfrm>
        </p:spPr>
        <p:txBody>
          <a:bodyPr/>
          <a:lstStyle/>
          <a:p>
            <a:pPr marL="0" indent="0" algn="r" rtl="1">
              <a:buNone/>
            </a:pPr>
            <a:r>
              <a:rPr lang="fa-IR" dirty="0" smtClean="0"/>
              <a:t>جهت دستیابی و حفظ مزیت رقابتی </a:t>
            </a:r>
          </a:p>
          <a:p>
            <a:pPr marL="0" indent="0" algn="r" rtl="1">
              <a:buNone/>
            </a:pPr>
            <a:r>
              <a:rPr lang="fa-IR" dirty="0" smtClean="0"/>
              <a:t>ازطریق پشتیبانی و جریان اطلاعات در طول زنجیره ارزش</a:t>
            </a:r>
          </a:p>
          <a:p>
            <a:pPr marL="0" indent="0" algn="r" rtl="1">
              <a:buNone/>
            </a:pPr>
            <a:endParaRPr lang="fa-IR" dirty="0" smtClean="0"/>
          </a:p>
          <a:p>
            <a:pPr marL="0" indent="0" algn="r" rtl="1">
              <a:buNone/>
            </a:pPr>
            <a:endParaRPr lang="fa-IR" dirty="0"/>
          </a:p>
          <a:p>
            <a:pPr marL="0" indent="0" algn="r" rtl="1">
              <a:buNone/>
            </a:pPr>
            <a:r>
              <a:rPr lang="fa-IR" dirty="0" smtClean="0"/>
              <a:t>سیستم اطلاعات متمرکز بر  </a:t>
            </a:r>
            <a:endParaRPr lang="en-US" dirty="0"/>
          </a:p>
        </p:txBody>
      </p:sp>
      <p:sp>
        <p:nvSpPr>
          <p:cNvPr id="4" name="TextBox 3"/>
          <p:cNvSpPr txBox="1"/>
          <p:nvPr/>
        </p:nvSpPr>
        <p:spPr>
          <a:xfrm>
            <a:off x="3200400" y="3174536"/>
            <a:ext cx="4304581" cy="2308324"/>
          </a:xfrm>
          <a:prstGeom prst="rect">
            <a:avLst/>
          </a:prstGeom>
          <a:noFill/>
        </p:spPr>
        <p:txBody>
          <a:bodyPr wrap="square" rtlCol="0">
            <a:spAutoFit/>
          </a:bodyPr>
          <a:lstStyle/>
          <a:p>
            <a:pPr marL="342900" indent="-342900" algn="r" rtl="1">
              <a:buFont typeface="+mj-lt"/>
              <a:buAutoNum type="arabicPeriod"/>
            </a:pPr>
            <a:r>
              <a:rPr lang="fa-IR" dirty="0" smtClean="0"/>
              <a:t>داخل : </a:t>
            </a:r>
            <a:r>
              <a:rPr lang="en-US" dirty="0" smtClean="0"/>
              <a:t> INTERNALLY FOCUSED SYSTEM</a:t>
            </a:r>
          </a:p>
          <a:p>
            <a:pPr marL="342900" indent="-342900" algn="r" rtl="1">
              <a:buFont typeface="+mj-lt"/>
              <a:buAutoNum type="arabicPeriod"/>
            </a:pPr>
            <a:endParaRPr lang="en-US" sz="1800" kern="1200" dirty="0" smtClean="0">
              <a:solidFill>
                <a:schemeClr val="tx1"/>
              </a:solidFill>
              <a:latin typeface="+mn-lt"/>
              <a:ea typeface="+mn-ea"/>
              <a:cs typeface="+mn-cs"/>
            </a:endParaRPr>
          </a:p>
          <a:p>
            <a:pPr marL="342900" indent="-342900" algn="r" rtl="1">
              <a:buFont typeface="+mj-lt"/>
              <a:buAutoNum type="arabicPeriod"/>
            </a:pPr>
            <a:endParaRPr lang="en-US" dirty="0"/>
          </a:p>
          <a:p>
            <a:pPr marL="342900" indent="-342900" algn="r" rtl="1">
              <a:buFont typeface="+mj-lt"/>
              <a:buAutoNum type="arabicPeriod"/>
            </a:pPr>
            <a:endParaRPr lang="en-US" sz="1800" kern="1200" dirty="0" smtClean="0">
              <a:solidFill>
                <a:schemeClr val="tx1"/>
              </a:solidFill>
              <a:latin typeface="+mn-lt"/>
              <a:ea typeface="+mn-ea"/>
              <a:cs typeface="+mn-cs"/>
            </a:endParaRPr>
          </a:p>
          <a:p>
            <a:pPr marL="342900" indent="-342900" algn="r" rtl="1">
              <a:buFont typeface="+mj-lt"/>
              <a:buAutoNum type="arabicPeriod"/>
            </a:pPr>
            <a:endParaRPr lang="en-US" dirty="0"/>
          </a:p>
          <a:p>
            <a:pPr marL="342900" indent="-342900" algn="r" rtl="1">
              <a:buFont typeface="+mj-lt"/>
              <a:buAutoNum type="arabicPeriod"/>
            </a:pPr>
            <a:endParaRPr lang="en-US" sz="1800" kern="1200" dirty="0" smtClean="0">
              <a:solidFill>
                <a:schemeClr val="tx1"/>
              </a:solidFill>
              <a:latin typeface="+mn-lt"/>
              <a:ea typeface="+mn-ea"/>
              <a:cs typeface="+mn-cs"/>
            </a:endParaRPr>
          </a:p>
          <a:p>
            <a:pPr marL="342900" indent="-342900" algn="r" rtl="1">
              <a:buFont typeface="+mj-lt"/>
              <a:buAutoNum type="arabicPeriod"/>
            </a:pPr>
            <a:r>
              <a:rPr lang="fa-IR" dirty="0" smtClean="0"/>
              <a:t>بیرون : </a:t>
            </a:r>
            <a:r>
              <a:rPr lang="en-US" dirty="0" smtClean="0"/>
              <a:t>EXTERNALLY FOCUSED SYSTEM</a:t>
            </a:r>
            <a:endParaRPr lang="en-US" sz="1800" kern="1200" dirty="0">
              <a:solidFill>
                <a:schemeClr val="tx1"/>
              </a:solidFill>
              <a:latin typeface="+mn-lt"/>
              <a:ea typeface="+mn-ea"/>
              <a:cs typeface="+mn-cs"/>
            </a:endParaRPr>
          </a:p>
          <a:p>
            <a:pPr marL="342900" indent="-342900" algn="r" rtl="1">
              <a:buFont typeface="+mj-lt"/>
              <a:buAutoNum type="arabicPeriod"/>
            </a:pPr>
            <a:endParaRPr lang="en-US" sz="1800" kern="1200" dirty="0">
              <a:solidFill>
                <a:schemeClr val="tx1"/>
              </a:solidFill>
              <a:latin typeface="+mn-lt"/>
              <a:ea typeface="+mn-ea"/>
              <a:cs typeface="+mn-cs"/>
            </a:endParaRPr>
          </a:p>
        </p:txBody>
      </p:sp>
      <p:sp>
        <p:nvSpPr>
          <p:cNvPr id="5" name="TextBox 4"/>
          <p:cNvSpPr txBox="1"/>
          <p:nvPr/>
        </p:nvSpPr>
        <p:spPr>
          <a:xfrm>
            <a:off x="1505309" y="2913837"/>
            <a:ext cx="1828800" cy="923330"/>
          </a:xfrm>
          <a:prstGeom prst="rect">
            <a:avLst/>
          </a:prstGeom>
          <a:noFill/>
        </p:spPr>
        <p:txBody>
          <a:bodyPr wrap="square" rtlCol="0">
            <a:spAutoFit/>
          </a:bodyPr>
          <a:lstStyle/>
          <a:p>
            <a:pPr algn="r" rtl="1"/>
            <a:r>
              <a:rPr lang="fa-IR" sz="1800" kern="1200" dirty="0" smtClean="0">
                <a:solidFill>
                  <a:schemeClr val="tx1"/>
                </a:solidFill>
                <a:latin typeface="+mn-lt"/>
                <a:ea typeface="+mn-ea"/>
                <a:cs typeface="+mn-cs"/>
              </a:rPr>
              <a:t>عملیاتی </a:t>
            </a:r>
          </a:p>
          <a:p>
            <a:pPr algn="r" rtl="1"/>
            <a:r>
              <a:rPr lang="fa-IR" dirty="0" smtClean="0"/>
              <a:t>تجاری</a:t>
            </a:r>
          </a:p>
          <a:p>
            <a:pPr algn="r" rtl="1"/>
            <a:r>
              <a:rPr lang="fa-IR" sz="1800" kern="1200" dirty="0" smtClean="0">
                <a:solidFill>
                  <a:schemeClr val="tx1"/>
                </a:solidFill>
                <a:latin typeface="+mn-lt"/>
                <a:ea typeface="+mn-ea"/>
                <a:cs typeface="+mn-cs"/>
              </a:rPr>
              <a:t>تصمیم گیری</a:t>
            </a:r>
            <a:endParaRPr lang="en-US" sz="1800" kern="1200" dirty="0">
              <a:solidFill>
                <a:schemeClr val="tx1"/>
              </a:solidFill>
              <a:latin typeface="+mn-lt"/>
              <a:ea typeface="+mn-ea"/>
              <a:cs typeface="+mn-cs"/>
            </a:endParaRPr>
          </a:p>
        </p:txBody>
      </p:sp>
      <p:sp>
        <p:nvSpPr>
          <p:cNvPr id="6" name="TextBox 5"/>
          <p:cNvSpPr txBox="1"/>
          <p:nvPr/>
        </p:nvSpPr>
        <p:spPr>
          <a:xfrm>
            <a:off x="422695" y="4585913"/>
            <a:ext cx="2911414" cy="1200329"/>
          </a:xfrm>
          <a:prstGeom prst="rect">
            <a:avLst/>
          </a:prstGeom>
          <a:noFill/>
        </p:spPr>
        <p:txBody>
          <a:bodyPr wrap="square" rtlCol="0">
            <a:spAutoFit/>
          </a:bodyPr>
          <a:lstStyle/>
          <a:p>
            <a:pPr algn="r" rtl="1"/>
            <a:r>
              <a:rPr lang="fa-IR" sz="1800" kern="1200" dirty="0" smtClean="0">
                <a:solidFill>
                  <a:schemeClr val="tx1"/>
                </a:solidFill>
                <a:latin typeface="+mn-lt"/>
                <a:ea typeface="+mn-ea"/>
                <a:cs typeface="+mn-cs"/>
              </a:rPr>
              <a:t>فرایند تجاری با مشتریان</a:t>
            </a:r>
          </a:p>
          <a:p>
            <a:pPr algn="r" rtl="1"/>
            <a:r>
              <a:rPr lang="fa-IR" dirty="0" smtClean="0"/>
              <a:t>تامین کنندگان</a:t>
            </a:r>
          </a:p>
          <a:p>
            <a:pPr algn="r" rtl="1"/>
            <a:r>
              <a:rPr lang="fa-IR" sz="1800" kern="1200" dirty="0" smtClean="0">
                <a:solidFill>
                  <a:schemeClr val="tx1"/>
                </a:solidFill>
                <a:latin typeface="+mn-lt"/>
                <a:ea typeface="+mn-ea"/>
                <a:cs typeface="+mn-cs"/>
              </a:rPr>
              <a:t>شرکای تجاری</a:t>
            </a:r>
          </a:p>
          <a:p>
            <a:pPr algn="r" rtl="1"/>
            <a:r>
              <a:rPr lang="fa-IR" dirty="0" smtClean="0"/>
              <a:t>دیگرانی که خارج از سازمانند</a:t>
            </a:r>
            <a:endParaRPr lang="en-US" sz="1800" kern="1200" dirty="0">
              <a:solidFill>
                <a:schemeClr val="tx1"/>
              </a:solidFill>
              <a:latin typeface="+mn-lt"/>
              <a:ea typeface="+mn-ea"/>
              <a:cs typeface="+mn-cs"/>
            </a:endParaRPr>
          </a:p>
        </p:txBody>
      </p:sp>
      <p:sp>
        <p:nvSpPr>
          <p:cNvPr id="8" name="Right Brace 7"/>
          <p:cNvSpPr/>
          <p:nvPr/>
        </p:nvSpPr>
        <p:spPr>
          <a:xfrm>
            <a:off x="7634921" y="3174536"/>
            <a:ext cx="562873" cy="2017666"/>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258922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030" y="365126"/>
            <a:ext cx="5073770" cy="1032354"/>
          </a:xfrm>
        </p:spPr>
        <p:txBody>
          <a:bodyPr>
            <a:normAutofit/>
          </a:bodyPr>
          <a:lstStyle/>
          <a:p>
            <a:pPr algn="just" rtl="1"/>
            <a:r>
              <a:rPr lang="fa-IR" sz="2800" b="1" dirty="0" smtClean="0"/>
              <a:t>جریان اطلاعات برای یک سفارش معمول</a:t>
            </a:r>
            <a:endParaRPr lang="en-US" sz="2800" b="1" dirty="0"/>
          </a:p>
        </p:txBody>
      </p:sp>
      <p:sp>
        <p:nvSpPr>
          <p:cNvPr id="4" name="Rounded Rectangle 3"/>
          <p:cNvSpPr/>
          <p:nvPr/>
        </p:nvSpPr>
        <p:spPr>
          <a:xfrm>
            <a:off x="1677837" y="2454215"/>
            <a:ext cx="1660585" cy="10998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ورود سفارش</a:t>
            </a:r>
            <a:endParaRPr lang="en-US" dirty="0"/>
          </a:p>
        </p:txBody>
      </p:sp>
      <p:sp>
        <p:nvSpPr>
          <p:cNvPr id="5" name="Rounded Rectangle 4"/>
          <p:cNvSpPr/>
          <p:nvPr/>
        </p:nvSpPr>
        <p:spPr>
          <a:xfrm>
            <a:off x="7911859" y="2464998"/>
            <a:ext cx="1660585" cy="10998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حمل و نقل</a:t>
            </a:r>
            <a:endParaRPr lang="en-US" dirty="0"/>
          </a:p>
        </p:txBody>
      </p:sp>
      <p:sp>
        <p:nvSpPr>
          <p:cNvPr id="6" name="Rounded Rectangle 5"/>
          <p:cNvSpPr/>
          <p:nvPr/>
        </p:nvSpPr>
        <p:spPr>
          <a:xfrm>
            <a:off x="4878237" y="2454215"/>
            <a:ext cx="1660585" cy="10998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اجرای سفارش</a:t>
            </a:r>
            <a:endParaRPr lang="en-US" dirty="0"/>
          </a:p>
        </p:txBody>
      </p:sp>
      <p:sp>
        <p:nvSpPr>
          <p:cNvPr id="7" name="Rounded Rectangle 6"/>
          <p:cNvSpPr/>
          <p:nvPr/>
        </p:nvSpPr>
        <p:spPr>
          <a:xfrm>
            <a:off x="5612919" y="1470804"/>
            <a:ext cx="2298940" cy="539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فعالیت تجاری</a:t>
            </a:r>
            <a:endParaRPr lang="en-US" dirty="0"/>
          </a:p>
        </p:txBody>
      </p:sp>
      <p:sp>
        <p:nvSpPr>
          <p:cNvPr id="8" name="Rounded Rectangle 7"/>
          <p:cNvSpPr/>
          <p:nvPr/>
        </p:nvSpPr>
        <p:spPr>
          <a:xfrm>
            <a:off x="3454878" y="4123426"/>
            <a:ext cx="1160253" cy="1479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سفارش</a:t>
            </a:r>
            <a:endParaRPr lang="en-US" dirty="0"/>
          </a:p>
        </p:txBody>
      </p:sp>
      <p:sp>
        <p:nvSpPr>
          <p:cNvPr id="12" name="Rounded Rectangle 11"/>
          <p:cNvSpPr/>
          <p:nvPr/>
        </p:nvSpPr>
        <p:spPr>
          <a:xfrm>
            <a:off x="10048334" y="4127020"/>
            <a:ext cx="1160253" cy="1479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صورت حساب</a:t>
            </a:r>
            <a:endParaRPr lang="en-US" dirty="0"/>
          </a:p>
        </p:txBody>
      </p:sp>
      <p:sp>
        <p:nvSpPr>
          <p:cNvPr id="13" name="Rounded Rectangle 12"/>
          <p:cNvSpPr/>
          <p:nvPr/>
        </p:nvSpPr>
        <p:spPr>
          <a:xfrm>
            <a:off x="6762389" y="4123426"/>
            <a:ext cx="1160253" cy="147943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بسته بندی</a:t>
            </a:r>
            <a:endParaRPr lang="en-US" dirty="0"/>
          </a:p>
        </p:txBody>
      </p:sp>
      <p:sp>
        <p:nvSpPr>
          <p:cNvPr id="14" name="Rounded Rectangle 13"/>
          <p:cNvSpPr/>
          <p:nvPr/>
        </p:nvSpPr>
        <p:spPr>
          <a:xfrm>
            <a:off x="4704270" y="6161416"/>
            <a:ext cx="2298940" cy="5391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t>اطلاعات</a:t>
            </a:r>
            <a:endParaRPr lang="en-US" dirty="0"/>
          </a:p>
        </p:txBody>
      </p:sp>
      <p:sp>
        <p:nvSpPr>
          <p:cNvPr id="15" name="Right Arrow 14"/>
          <p:cNvSpPr/>
          <p:nvPr/>
        </p:nvSpPr>
        <p:spPr>
          <a:xfrm>
            <a:off x="3338422" y="2868822"/>
            <a:ext cx="1490959" cy="270653"/>
          </a:xfrm>
          <a:prstGeom prst="rightArrow">
            <a:avLst>
              <a:gd name="adj1" fmla="val 23265"/>
              <a:gd name="adj2" fmla="val 6079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ight Arrow 15"/>
          <p:cNvSpPr/>
          <p:nvPr/>
        </p:nvSpPr>
        <p:spPr>
          <a:xfrm>
            <a:off x="6479861" y="2832159"/>
            <a:ext cx="1490959" cy="270653"/>
          </a:xfrm>
          <a:prstGeom prst="rightArrow">
            <a:avLst>
              <a:gd name="adj1" fmla="val 23265"/>
              <a:gd name="adj2" fmla="val 6079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3700731" y="4688456"/>
            <a:ext cx="1434487" cy="1660586"/>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5995358" y="1956040"/>
            <a:ext cx="284672" cy="612476"/>
          </a:xfrm>
          <a:prstGeom prst="straightConnector1">
            <a:avLst/>
          </a:prstGeom>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a:off x="1676400" y="3232749"/>
            <a:ext cx="1828800" cy="18288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29" name="Elbow Connector 28"/>
          <p:cNvCxnSpPr/>
          <p:nvPr/>
        </p:nvCxnSpPr>
        <p:spPr>
          <a:xfrm>
            <a:off x="8165993" y="3232749"/>
            <a:ext cx="1828800" cy="18288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30" name="Elbow Connector 29"/>
          <p:cNvCxnSpPr/>
          <p:nvPr/>
        </p:nvCxnSpPr>
        <p:spPr>
          <a:xfrm rot="5400000" flipH="1" flipV="1">
            <a:off x="3958711" y="3599274"/>
            <a:ext cx="2050035" cy="889976"/>
          </a:xfrm>
          <a:prstGeom prst="bentConnector3">
            <a:avLst>
              <a:gd name="adj1" fmla="val -495"/>
            </a:avLst>
          </a:prstGeom>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a:off x="5080958" y="3232749"/>
            <a:ext cx="1828800" cy="1828800"/>
          </a:xfrm>
          <a:prstGeom prst="bentConnector3">
            <a:avLst/>
          </a:prstGeom>
        </p:spPr>
        <p:style>
          <a:lnRef idx="1">
            <a:schemeClr val="accent1"/>
          </a:lnRef>
          <a:fillRef idx="0">
            <a:schemeClr val="accent1"/>
          </a:fillRef>
          <a:effectRef idx="0">
            <a:schemeClr val="accent1"/>
          </a:effectRef>
          <a:fontRef idx="minor">
            <a:schemeClr val="tx1"/>
          </a:fontRef>
        </p:style>
      </p:cxnSp>
      <p:cxnSp>
        <p:nvCxnSpPr>
          <p:cNvPr id="45" name="Elbow Connector 44"/>
          <p:cNvCxnSpPr/>
          <p:nvPr/>
        </p:nvCxnSpPr>
        <p:spPr>
          <a:xfrm rot="5400000" flipH="1" flipV="1">
            <a:off x="7301627" y="3517324"/>
            <a:ext cx="2050035" cy="889976"/>
          </a:xfrm>
          <a:prstGeom prst="bentConnector3">
            <a:avLst>
              <a:gd name="adj1" fmla="val -495"/>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02507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6785" y="118612"/>
            <a:ext cx="6366294" cy="813041"/>
          </a:xfrm>
        </p:spPr>
        <p:txBody>
          <a:bodyPr>
            <a:normAutofit/>
          </a:bodyPr>
          <a:lstStyle/>
          <a:p>
            <a:pPr algn="just" rtl="1"/>
            <a:r>
              <a:rPr lang="fa-IR" sz="2400" b="1" dirty="0" smtClean="0"/>
              <a:t>جریان اطلاعات برای انتقال عادی در طول مرزهای سازمان</a:t>
            </a:r>
            <a:endParaRPr lang="en-US" sz="2400" b="1" dirty="0"/>
          </a:p>
        </p:txBody>
      </p:sp>
      <p:sp>
        <p:nvSpPr>
          <p:cNvPr id="4" name="Rounded Rectangle 3"/>
          <p:cNvSpPr/>
          <p:nvPr/>
        </p:nvSpPr>
        <p:spPr>
          <a:xfrm>
            <a:off x="2945921" y="1240044"/>
            <a:ext cx="1962510" cy="94459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000" b="1" dirty="0" smtClean="0">
                <a:solidFill>
                  <a:schemeClr val="tx1"/>
                </a:solidFill>
              </a:rPr>
              <a:t>فعالیت تجاری تامین کنندگان</a:t>
            </a:r>
            <a:endParaRPr lang="en-US" sz="2000" b="1" dirty="0">
              <a:solidFill>
                <a:schemeClr val="tx1"/>
              </a:solidFill>
            </a:endParaRPr>
          </a:p>
        </p:txBody>
      </p:sp>
      <p:sp>
        <p:nvSpPr>
          <p:cNvPr id="5" name="Rounded Rectangle 4"/>
          <p:cNvSpPr/>
          <p:nvPr/>
        </p:nvSpPr>
        <p:spPr>
          <a:xfrm>
            <a:off x="6902570" y="1240043"/>
            <a:ext cx="1962510" cy="94459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000" b="1" dirty="0" smtClean="0">
                <a:solidFill>
                  <a:schemeClr val="tx1"/>
                </a:solidFill>
              </a:rPr>
              <a:t>فعالیت تجاری مشتریان</a:t>
            </a:r>
            <a:endParaRPr lang="en-US" sz="2000" b="1" dirty="0">
              <a:solidFill>
                <a:schemeClr val="tx1"/>
              </a:solidFill>
            </a:endParaRPr>
          </a:p>
        </p:txBody>
      </p:sp>
      <p:sp>
        <p:nvSpPr>
          <p:cNvPr id="6" name="Rounded Rectangle 5"/>
          <p:cNvSpPr/>
          <p:nvPr/>
        </p:nvSpPr>
        <p:spPr>
          <a:xfrm>
            <a:off x="1997015" y="2648308"/>
            <a:ext cx="1436297" cy="1151625"/>
          </a:xfrm>
          <a:prstGeom prst="roundRect">
            <a:avLst>
              <a:gd name="adj" fmla="val 9176"/>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000" b="1" dirty="0" smtClean="0">
                <a:solidFill>
                  <a:schemeClr val="tx1"/>
                </a:solidFill>
              </a:rPr>
              <a:t>حمل و نقل </a:t>
            </a:r>
            <a:endParaRPr lang="en-US" sz="2000" b="1" dirty="0">
              <a:solidFill>
                <a:schemeClr val="tx1"/>
              </a:solidFill>
            </a:endParaRPr>
          </a:p>
        </p:txBody>
      </p:sp>
      <p:sp>
        <p:nvSpPr>
          <p:cNvPr id="7" name="Rounded Rectangle 6"/>
          <p:cNvSpPr/>
          <p:nvPr/>
        </p:nvSpPr>
        <p:spPr>
          <a:xfrm>
            <a:off x="5608249" y="2665559"/>
            <a:ext cx="1459302" cy="1134374"/>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b="1" dirty="0" smtClean="0">
                <a:solidFill>
                  <a:schemeClr val="tx1"/>
                </a:solidFill>
              </a:rPr>
              <a:t>دریافت</a:t>
            </a:r>
            <a:endParaRPr lang="en-US" b="1" dirty="0">
              <a:solidFill>
                <a:schemeClr val="tx1"/>
              </a:solidFill>
            </a:endParaRPr>
          </a:p>
        </p:txBody>
      </p:sp>
      <p:sp>
        <p:nvSpPr>
          <p:cNvPr id="8" name="Rounded Rectangle 7"/>
          <p:cNvSpPr/>
          <p:nvPr/>
        </p:nvSpPr>
        <p:spPr>
          <a:xfrm>
            <a:off x="3601528" y="4026378"/>
            <a:ext cx="1117121" cy="116887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1600" dirty="0" smtClean="0">
                <a:solidFill>
                  <a:schemeClr val="tx1"/>
                </a:solidFill>
              </a:rPr>
              <a:t>صورتحساب</a:t>
            </a:r>
            <a:endParaRPr lang="en-US" sz="1600" dirty="0">
              <a:solidFill>
                <a:schemeClr val="tx1"/>
              </a:solidFill>
            </a:endParaRPr>
          </a:p>
        </p:txBody>
      </p:sp>
      <p:sp>
        <p:nvSpPr>
          <p:cNvPr id="10" name="Rounded Rectangle 9"/>
          <p:cNvSpPr/>
          <p:nvPr/>
        </p:nvSpPr>
        <p:spPr>
          <a:xfrm>
            <a:off x="7471914" y="4026378"/>
            <a:ext cx="1117121" cy="116887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dirty="0" smtClean="0">
                <a:solidFill>
                  <a:schemeClr val="tx1"/>
                </a:solidFill>
              </a:rPr>
              <a:t>موجودی</a:t>
            </a:r>
            <a:endParaRPr lang="en-US" dirty="0">
              <a:solidFill>
                <a:schemeClr val="tx1"/>
              </a:solidFill>
            </a:endParaRPr>
          </a:p>
        </p:txBody>
      </p:sp>
      <p:sp>
        <p:nvSpPr>
          <p:cNvPr id="11" name="Rounded Rectangle 10"/>
          <p:cNvSpPr/>
          <p:nvPr/>
        </p:nvSpPr>
        <p:spPr>
          <a:xfrm>
            <a:off x="8263387" y="5535999"/>
            <a:ext cx="1962510" cy="94459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000" b="1" dirty="0" smtClean="0">
                <a:solidFill>
                  <a:schemeClr val="tx1"/>
                </a:solidFill>
              </a:rPr>
              <a:t>فعالیت تجاری تامین کنندگان</a:t>
            </a:r>
            <a:endParaRPr lang="en-US" sz="2000" b="1" dirty="0">
              <a:solidFill>
                <a:schemeClr val="tx1"/>
              </a:solidFill>
            </a:endParaRPr>
          </a:p>
        </p:txBody>
      </p:sp>
      <p:sp>
        <p:nvSpPr>
          <p:cNvPr id="12" name="Rounded Rectangle 11"/>
          <p:cNvSpPr/>
          <p:nvPr/>
        </p:nvSpPr>
        <p:spPr>
          <a:xfrm>
            <a:off x="4160088" y="5536000"/>
            <a:ext cx="1962510" cy="944593"/>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2000" b="1" dirty="0" smtClean="0">
                <a:solidFill>
                  <a:schemeClr val="tx1"/>
                </a:solidFill>
              </a:rPr>
              <a:t>فعالیت تجاری تامین کنندگان</a:t>
            </a:r>
            <a:endParaRPr lang="en-US" sz="2000" b="1" dirty="0">
              <a:solidFill>
                <a:schemeClr val="tx1"/>
              </a:solidFill>
            </a:endParaRPr>
          </a:p>
        </p:txBody>
      </p:sp>
      <p:sp>
        <p:nvSpPr>
          <p:cNvPr id="13" name="Rectangle 12"/>
          <p:cNvSpPr/>
          <p:nvPr/>
        </p:nvSpPr>
        <p:spPr>
          <a:xfrm>
            <a:off x="1656272" y="1026543"/>
            <a:ext cx="8738558" cy="5572665"/>
          </a:xfrm>
          <a:prstGeom prst="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cxnSp>
        <p:nvCxnSpPr>
          <p:cNvPr id="16" name="Elbow Connector 15"/>
          <p:cNvCxnSpPr>
            <a:stCxn id="6" idx="2"/>
          </p:cNvCxnSpPr>
          <p:nvPr/>
        </p:nvCxnSpPr>
        <p:spPr>
          <a:xfrm rot="16200000" flipH="1">
            <a:off x="2720555" y="3794542"/>
            <a:ext cx="810884" cy="821666"/>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6200000" flipH="1">
            <a:off x="6655639" y="3843066"/>
            <a:ext cx="810884" cy="821666"/>
          </a:xfrm>
          <a:prstGeom prst="bentConnector2">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30"/>
          <p:cNvCxnSpPr/>
          <p:nvPr/>
        </p:nvCxnSpPr>
        <p:spPr>
          <a:xfrm flipV="1">
            <a:off x="4569845" y="3782682"/>
            <a:ext cx="1455706" cy="966159"/>
          </a:xfrm>
          <a:prstGeom prst="bentConnector3">
            <a:avLst>
              <a:gd name="adj1" fmla="val 99778"/>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flipV="1">
            <a:off x="6719977" y="2129643"/>
            <a:ext cx="439948" cy="620021"/>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8263387" y="5046453"/>
            <a:ext cx="325648" cy="489546"/>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4244197" y="4999009"/>
            <a:ext cx="325648" cy="653450"/>
          </a:xfrm>
          <a:prstGeom prst="straightConnector1">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6" name="Action Button: Custom 75">
            <a:hlinkClick r:id="" action="ppaction://noaction" highlightClick="1"/>
          </p:cNvPr>
          <p:cNvSpPr/>
          <p:nvPr/>
        </p:nvSpPr>
        <p:spPr>
          <a:xfrm>
            <a:off x="5538162" y="2394902"/>
            <a:ext cx="3253413" cy="3022481"/>
          </a:xfrm>
          <a:prstGeom prst="actionButtonBlank">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a:off x="5608249" y="2394902"/>
            <a:ext cx="9354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flipH="1" flipV="1">
            <a:off x="7736817" y="2387006"/>
            <a:ext cx="852218" cy="78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6" name="Action Button: Custom 85">
            <a:hlinkClick r:id="" action="ppaction://noaction" highlightClick="1"/>
          </p:cNvPr>
          <p:cNvSpPr/>
          <p:nvPr/>
        </p:nvSpPr>
        <p:spPr>
          <a:xfrm>
            <a:off x="1838328" y="2407485"/>
            <a:ext cx="3253413" cy="3022481"/>
          </a:xfrm>
          <a:prstGeom prst="actionButtonBlank">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7" name="Straight Arrow Connector 86"/>
          <p:cNvCxnSpPr/>
          <p:nvPr/>
        </p:nvCxnSpPr>
        <p:spPr>
          <a:xfrm flipH="1" flipV="1">
            <a:off x="4130080" y="2406414"/>
            <a:ext cx="852218" cy="789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p:nvPr/>
        </p:nvCxnSpPr>
        <p:spPr>
          <a:xfrm>
            <a:off x="1997015" y="2414309"/>
            <a:ext cx="93542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9" name="TextBox 88"/>
          <p:cNvSpPr txBox="1"/>
          <p:nvPr/>
        </p:nvSpPr>
        <p:spPr>
          <a:xfrm>
            <a:off x="6543675" y="5788215"/>
            <a:ext cx="1193142" cy="369332"/>
          </a:xfrm>
          <a:prstGeom prst="rect">
            <a:avLst/>
          </a:prstGeom>
          <a:noFill/>
        </p:spPr>
        <p:txBody>
          <a:bodyPr wrap="square" rtlCol="0">
            <a:spAutoFit/>
          </a:bodyPr>
          <a:lstStyle/>
          <a:p>
            <a:pPr algn="ctr" rtl="1"/>
            <a:r>
              <a:rPr lang="fa-IR" dirty="0" smtClean="0"/>
              <a:t>مشتری</a:t>
            </a:r>
            <a:endParaRPr lang="en-US" sz="1800" kern="1200" dirty="0">
              <a:solidFill>
                <a:schemeClr val="tx1"/>
              </a:solidFill>
              <a:latin typeface="+mn-lt"/>
              <a:ea typeface="+mn-ea"/>
              <a:cs typeface="+mn-cs"/>
            </a:endParaRPr>
          </a:p>
        </p:txBody>
      </p:sp>
      <p:sp>
        <p:nvSpPr>
          <p:cNvPr id="92" name="TextBox 91"/>
          <p:cNvSpPr txBox="1"/>
          <p:nvPr/>
        </p:nvSpPr>
        <p:spPr>
          <a:xfrm>
            <a:off x="2019300" y="5857875"/>
            <a:ext cx="1719712" cy="369332"/>
          </a:xfrm>
          <a:prstGeom prst="rect">
            <a:avLst/>
          </a:prstGeom>
          <a:noFill/>
        </p:spPr>
        <p:txBody>
          <a:bodyPr wrap="square" rtlCol="0">
            <a:spAutoFit/>
          </a:bodyPr>
          <a:lstStyle/>
          <a:p>
            <a:pPr algn="ctr" rtl="1"/>
            <a:r>
              <a:rPr lang="fa-IR" dirty="0" smtClean="0"/>
              <a:t>تامین کننده</a:t>
            </a:r>
            <a:endParaRPr lang="en-US" sz="1800" kern="1200" dirty="0">
              <a:solidFill>
                <a:schemeClr val="tx1"/>
              </a:solidFill>
              <a:latin typeface="+mn-lt"/>
              <a:ea typeface="+mn-ea"/>
              <a:cs typeface="+mn-cs"/>
            </a:endParaRPr>
          </a:p>
        </p:txBody>
      </p:sp>
      <p:cxnSp>
        <p:nvCxnSpPr>
          <p:cNvPr id="95" name="Straight Arrow Connector 94"/>
          <p:cNvCxnSpPr/>
          <p:nvPr/>
        </p:nvCxnSpPr>
        <p:spPr>
          <a:xfrm>
            <a:off x="3465034" y="3315049"/>
            <a:ext cx="1980754" cy="2121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33317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19899" y="298451"/>
            <a:ext cx="5057775" cy="844550"/>
          </a:xfrm>
        </p:spPr>
        <p:txBody>
          <a:bodyPr>
            <a:normAutofit/>
          </a:bodyPr>
          <a:lstStyle/>
          <a:p>
            <a:pPr algn="just" rtl="1"/>
            <a:r>
              <a:rPr lang="fa-IR" sz="2800" b="1" dirty="0" smtClean="0"/>
              <a:t>لزوم یکپارچه سازی سیستم های بنگاهی</a:t>
            </a:r>
            <a:endParaRPr lang="en-US" sz="2800" b="1" dirty="0"/>
          </a:p>
        </p:txBody>
      </p:sp>
      <p:sp>
        <p:nvSpPr>
          <p:cNvPr id="3" name="Content Placeholder 2"/>
          <p:cNvSpPr>
            <a:spLocks noGrp="1"/>
          </p:cNvSpPr>
          <p:nvPr>
            <p:ph idx="1"/>
          </p:nvPr>
        </p:nvSpPr>
        <p:spPr>
          <a:xfrm>
            <a:off x="7896226" y="1825625"/>
            <a:ext cx="3428999" cy="2108200"/>
          </a:xfrm>
        </p:spPr>
        <p:txBody>
          <a:bodyPr/>
          <a:lstStyle/>
          <a:p>
            <a:pPr algn="just" rtl="1"/>
            <a:r>
              <a:rPr lang="fa-IR" dirty="0" smtClean="0"/>
              <a:t>عدم طراحی</a:t>
            </a:r>
            <a:r>
              <a:rPr lang="en-US" dirty="0" smtClean="0"/>
              <a:t>ERP </a:t>
            </a:r>
            <a:r>
              <a:rPr lang="fa-IR" dirty="0" smtClean="0"/>
              <a:t> برای برقراری کامل ارتباطات و مبادله اطلاعات با خارج از مرزهای سازمان</a:t>
            </a:r>
            <a:endParaRPr lang="en-US" dirty="0"/>
          </a:p>
        </p:txBody>
      </p:sp>
      <p:sp>
        <p:nvSpPr>
          <p:cNvPr id="4" name="TextBox 3"/>
          <p:cNvSpPr txBox="1"/>
          <p:nvPr/>
        </p:nvSpPr>
        <p:spPr>
          <a:xfrm>
            <a:off x="762000" y="402528"/>
            <a:ext cx="5324475" cy="5632311"/>
          </a:xfrm>
          <a:prstGeom prst="rect">
            <a:avLst/>
          </a:prstGeom>
          <a:noFill/>
        </p:spPr>
        <p:txBody>
          <a:bodyPr wrap="square" rtlCol="0">
            <a:spAutoFit/>
          </a:bodyPr>
          <a:lstStyle/>
          <a:p>
            <a:pPr algn="just" rtl="1"/>
            <a:r>
              <a:rPr lang="fa-IR" sz="2400" kern="1200" dirty="0" smtClean="0">
                <a:solidFill>
                  <a:schemeClr val="tx1"/>
                </a:solidFill>
              </a:rPr>
              <a:t>سیستم هایی که ارتباطات برون سازمانی را تسهیل می کنند و بر جریان های فرادست و فرودست تمرکز دارند در برنامه هایی با عنوان برنامه های کاربردی متمرکز بر خارج دسته بندی می شوند</a:t>
            </a:r>
          </a:p>
          <a:p>
            <a:pPr algn="just" rtl="1"/>
            <a:endParaRPr lang="fa-IR" sz="2400" dirty="0"/>
          </a:p>
          <a:p>
            <a:pPr marL="342900" indent="-342900" algn="just" rtl="1">
              <a:buFont typeface="+mj-lt"/>
              <a:buAutoNum type="arabicPeriod"/>
            </a:pPr>
            <a:r>
              <a:rPr lang="fa-IR" sz="2400" kern="1200" dirty="0" smtClean="0">
                <a:solidFill>
                  <a:schemeClr val="tx1"/>
                </a:solidFill>
              </a:rPr>
              <a:t>برنامه کاربردی مدیریت ارتباط با مشتری </a:t>
            </a:r>
            <a:r>
              <a:rPr lang="en-US" sz="2400" kern="1200" dirty="0" smtClean="0">
                <a:solidFill>
                  <a:schemeClr val="tx1"/>
                </a:solidFill>
              </a:rPr>
              <a:t>CRM</a:t>
            </a:r>
          </a:p>
          <a:p>
            <a:pPr marL="342900" indent="-342900" algn="just" rtl="1">
              <a:buFont typeface="+mj-lt"/>
              <a:buAutoNum type="arabicPeriod"/>
            </a:pPr>
            <a:endParaRPr lang="en-US" sz="2400" dirty="0" smtClean="0"/>
          </a:p>
          <a:p>
            <a:pPr marL="342900" indent="-342900" algn="just" rtl="1">
              <a:buFont typeface="+mj-lt"/>
              <a:buAutoNum type="arabicPeriod"/>
            </a:pPr>
            <a:endParaRPr lang="en-US" sz="2400" dirty="0" smtClean="0"/>
          </a:p>
          <a:p>
            <a:pPr marL="342900" indent="-342900" algn="just" rtl="1">
              <a:buFont typeface="+mj-lt"/>
              <a:buAutoNum type="arabicPeriod"/>
            </a:pPr>
            <a:endParaRPr lang="en-US" sz="2400" dirty="0"/>
          </a:p>
          <a:p>
            <a:pPr marL="342900" indent="-342900" algn="just" rtl="1">
              <a:buFont typeface="+mj-lt"/>
              <a:buAutoNum type="arabicPeriod"/>
            </a:pPr>
            <a:endParaRPr lang="fa-IR" sz="2400" dirty="0"/>
          </a:p>
          <a:p>
            <a:pPr marL="342900" indent="-342900" algn="just" rtl="1">
              <a:buFont typeface="+mj-lt"/>
              <a:buAutoNum type="arabicPeriod"/>
            </a:pPr>
            <a:r>
              <a:rPr lang="fa-IR" sz="2400" kern="1200" dirty="0" smtClean="0">
                <a:solidFill>
                  <a:schemeClr val="tx1"/>
                </a:solidFill>
              </a:rPr>
              <a:t>مدیریت زنجیره تامین </a:t>
            </a:r>
            <a:r>
              <a:rPr lang="en-US" sz="2400" kern="1200" dirty="0" smtClean="0">
                <a:solidFill>
                  <a:schemeClr val="tx1"/>
                </a:solidFill>
              </a:rPr>
              <a:t>SCM</a:t>
            </a:r>
          </a:p>
          <a:p>
            <a:pPr marL="342900" indent="-342900" algn="just" rtl="1">
              <a:buFont typeface="+mj-lt"/>
              <a:buAutoNum type="arabicPeriod"/>
            </a:pPr>
            <a:endParaRPr lang="en-US" sz="2400" dirty="0"/>
          </a:p>
          <a:p>
            <a:pPr marL="342900" indent="-342900" algn="just" rtl="1">
              <a:buFont typeface="+mj-lt"/>
              <a:buAutoNum type="arabicPeriod"/>
            </a:pPr>
            <a:endParaRPr lang="en-US" sz="2400" kern="1200" dirty="0" smtClean="0">
              <a:solidFill>
                <a:schemeClr val="tx1"/>
              </a:solidFill>
            </a:endParaRPr>
          </a:p>
          <a:p>
            <a:pPr marL="342900" indent="-342900" algn="just" rtl="1">
              <a:buFont typeface="+mj-lt"/>
              <a:buAutoNum type="arabicPeriod"/>
            </a:pPr>
            <a:endParaRPr lang="en-US" sz="2400" dirty="0"/>
          </a:p>
          <a:p>
            <a:pPr algn="just" rtl="1"/>
            <a:endParaRPr lang="en-US" sz="2400" kern="1200" dirty="0" smtClean="0">
              <a:solidFill>
                <a:schemeClr val="tx1"/>
              </a:solidFill>
            </a:endParaRPr>
          </a:p>
        </p:txBody>
      </p:sp>
      <p:sp>
        <p:nvSpPr>
          <p:cNvPr id="5" name="TextBox 4"/>
          <p:cNvSpPr txBox="1"/>
          <p:nvPr/>
        </p:nvSpPr>
        <p:spPr>
          <a:xfrm>
            <a:off x="1409701" y="3087566"/>
            <a:ext cx="4543424" cy="830997"/>
          </a:xfrm>
          <a:prstGeom prst="rect">
            <a:avLst/>
          </a:prstGeom>
          <a:noFill/>
        </p:spPr>
        <p:txBody>
          <a:bodyPr wrap="square" rtlCol="0">
            <a:spAutoFit/>
          </a:bodyPr>
          <a:lstStyle/>
          <a:p>
            <a:pPr algn="just" rtl="1"/>
            <a:r>
              <a:rPr lang="fa-IR" sz="2400" dirty="0" smtClean="0">
                <a:solidFill>
                  <a:srgbClr val="FF0000"/>
                </a:solidFill>
              </a:rPr>
              <a:t>بهبود فروش کالا به مشتریان و ارایه خدمات و برقراری ارتباط بلندمدت با مشتری</a:t>
            </a:r>
            <a:endParaRPr lang="en-US" sz="2400" kern="1200" dirty="0">
              <a:solidFill>
                <a:srgbClr val="FF0000"/>
              </a:solidFill>
            </a:endParaRPr>
          </a:p>
        </p:txBody>
      </p:sp>
      <p:sp>
        <p:nvSpPr>
          <p:cNvPr id="6" name="TextBox 5"/>
          <p:cNvSpPr txBox="1"/>
          <p:nvPr/>
        </p:nvSpPr>
        <p:spPr>
          <a:xfrm>
            <a:off x="1228725" y="4824985"/>
            <a:ext cx="4857750" cy="1569660"/>
          </a:xfrm>
          <a:prstGeom prst="rect">
            <a:avLst/>
          </a:prstGeom>
          <a:noFill/>
        </p:spPr>
        <p:txBody>
          <a:bodyPr wrap="square" rtlCol="0">
            <a:spAutoFit/>
          </a:bodyPr>
          <a:lstStyle/>
          <a:p>
            <a:pPr algn="just" rtl="1"/>
            <a:r>
              <a:rPr lang="fa-IR" sz="2400" kern="1200" dirty="0" smtClean="0">
                <a:solidFill>
                  <a:srgbClr val="FF0000"/>
                </a:solidFill>
                <a:latin typeface="+mn-lt"/>
                <a:ea typeface="+mn-ea"/>
                <a:cs typeface="+mn-cs"/>
              </a:rPr>
              <a:t>یکپارچه سازی زنجیره ارزش شرکای تجاری در زنجیره تامین ، بهبود تعامل بین تامین کنندگان, تولیدکنندگان و توزیع کنندگان کالا و خدمات</a:t>
            </a:r>
            <a:endParaRPr lang="en-US" sz="2400" kern="1200" dirty="0">
              <a:solidFill>
                <a:srgbClr val="FF0000"/>
              </a:solidFill>
              <a:latin typeface="+mn-lt"/>
              <a:ea typeface="+mn-ea"/>
              <a:cs typeface="+mn-cs"/>
            </a:endParaRPr>
          </a:p>
        </p:txBody>
      </p:sp>
    </p:spTree>
    <p:extLst>
      <p:ext uri="{BB962C8B-B14F-4D97-AF65-F5344CB8AC3E}">
        <p14:creationId xmlns:p14="http://schemas.microsoft.com/office/powerpoint/2010/main" val="527310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1224" y="365125"/>
            <a:ext cx="5362575" cy="987425"/>
          </a:xfrm>
        </p:spPr>
        <p:txBody>
          <a:bodyPr>
            <a:normAutofit/>
          </a:bodyPr>
          <a:lstStyle/>
          <a:p>
            <a:pPr algn="just" rtl="1"/>
            <a:r>
              <a:rPr lang="fa-IR" sz="2800" b="1" dirty="0" smtClean="0"/>
              <a:t>قابلیت های اصلی سیستم </a:t>
            </a:r>
            <a:r>
              <a:rPr lang="en-US" sz="2800" b="1" dirty="0" smtClean="0"/>
              <a:t>ERP </a:t>
            </a:r>
            <a:r>
              <a:rPr lang="fa-IR" sz="2800" b="1" dirty="0" smtClean="0"/>
              <a:t> شرکت </a:t>
            </a:r>
            <a:r>
              <a:rPr lang="en-US" sz="2800" b="1" dirty="0" smtClean="0"/>
              <a:t>SAP</a:t>
            </a:r>
            <a:endParaRPr lang="en-US" sz="2800" b="1" dirty="0"/>
          </a:p>
        </p:txBody>
      </p:sp>
      <p:sp>
        <p:nvSpPr>
          <p:cNvPr id="3" name="Content Placeholder 2"/>
          <p:cNvSpPr>
            <a:spLocks noGrp="1"/>
          </p:cNvSpPr>
          <p:nvPr>
            <p:ph idx="1"/>
          </p:nvPr>
        </p:nvSpPr>
        <p:spPr>
          <a:xfrm>
            <a:off x="838200" y="1352550"/>
            <a:ext cx="10515599" cy="4824413"/>
          </a:xfrm>
        </p:spPr>
        <p:txBody>
          <a:bodyPr>
            <a:normAutofit fontScale="92500" lnSpcReduction="10000"/>
          </a:bodyPr>
          <a:lstStyle/>
          <a:p>
            <a:pPr algn="just" rtl="1"/>
            <a:r>
              <a:rPr lang="fa-IR" sz="2400" dirty="0" smtClean="0"/>
              <a:t>امور مالی </a:t>
            </a:r>
          </a:p>
          <a:p>
            <a:pPr algn="just" rtl="1"/>
            <a:r>
              <a:rPr lang="fa-IR" sz="2400" dirty="0"/>
              <a:t>به سازمان اجازه می‌دهد عملیات مالی شرکت را از طریق مدیریت زنجیره </a:t>
            </a:r>
            <a:r>
              <a:rPr lang="fa-IR" sz="2400" dirty="0" smtClean="0"/>
              <a:t>تامین، </a:t>
            </a:r>
            <a:r>
              <a:rPr lang="fa-IR" sz="2400" dirty="0"/>
              <a:t>خودکار نمودن امور </a:t>
            </a:r>
            <a:r>
              <a:rPr lang="fa-IR" sz="2400" dirty="0" smtClean="0"/>
              <a:t>مالی</a:t>
            </a:r>
            <a:r>
              <a:rPr lang="fa-IR" sz="2400" dirty="0"/>
              <a:t>، حسابداری مالی و حسابداری مدیریت اداره </a:t>
            </a:r>
            <a:r>
              <a:rPr lang="fa-IR" sz="2400" dirty="0" smtClean="0"/>
              <a:t>کند.</a:t>
            </a:r>
          </a:p>
          <a:p>
            <a:pPr algn="just" rtl="1"/>
            <a:r>
              <a:rPr lang="fa-IR" sz="2400" dirty="0" smtClean="0"/>
              <a:t>مدیریت سرمایه انسانی</a:t>
            </a:r>
          </a:p>
          <a:p>
            <a:pPr algn="just" rtl="1"/>
            <a:r>
              <a:rPr lang="fa-IR" sz="2400" dirty="0"/>
              <a:t>ابزاری را که سازمان برای حداکثرسازی سود دهی نیروی کاری خود نیاز دارد همراه با کارکرد هایی برای مدیریت مبادلات کارکنان و مدیریت چرخه عمر کارکنان ارائه می دهد </a:t>
            </a:r>
          </a:p>
          <a:p>
            <a:pPr algn="just" rtl="1"/>
            <a:r>
              <a:rPr lang="fa-IR" sz="2400" dirty="0" smtClean="0"/>
              <a:t>مدیریت عملیات</a:t>
            </a:r>
          </a:p>
          <a:p>
            <a:pPr algn="just" rtl="1"/>
            <a:r>
              <a:rPr lang="fa-IR" sz="2400" dirty="0"/>
              <a:t>با کارکرد های یکپارچه برای اداره فرآیندهای </a:t>
            </a:r>
            <a:r>
              <a:rPr lang="fa-IR" sz="2400" dirty="0" smtClean="0"/>
              <a:t>تدارکات، </a:t>
            </a:r>
            <a:r>
              <a:rPr lang="fa-IR" sz="2400" dirty="0"/>
              <a:t>سازمان را قادر به ساده سازی عملیات می کند همچنین توانایی های سازمان را در مدیریت زنجیره </a:t>
            </a:r>
            <a:r>
              <a:rPr lang="fa-IR" sz="2400" dirty="0" smtClean="0"/>
              <a:t>تامین، </a:t>
            </a:r>
            <a:r>
              <a:rPr lang="fa-IR" sz="2400" dirty="0"/>
              <a:t>مدیریت چرخه عمر محصول و مدیریت ارتباط با تامین کننده توسعه می دهد </a:t>
            </a:r>
            <a:endParaRPr lang="fa-IR" sz="2400" dirty="0" smtClean="0"/>
          </a:p>
          <a:p>
            <a:pPr algn="just" rtl="1"/>
            <a:r>
              <a:rPr lang="fa-IR" sz="2400" dirty="0" smtClean="0"/>
              <a:t>مدیریت خدمات شرکت</a:t>
            </a:r>
          </a:p>
          <a:p>
            <a:pPr algn="just" rtl="1"/>
            <a:r>
              <a:rPr lang="fa-IR" sz="2400" dirty="0"/>
              <a:t>به سازمان اجازه می دهد تا خدمات متمرکز و غیرمتمرکز را برای اداره مدیریت </a:t>
            </a:r>
            <a:r>
              <a:rPr lang="fa-IR" sz="2400" dirty="0" smtClean="0"/>
              <a:t>مستغلات، سفر </a:t>
            </a:r>
            <a:r>
              <a:rPr lang="fa-IR" sz="2400" dirty="0"/>
              <a:t>شرکتی و پاداش ها و کمیسیون ها بهینه سازی کند </a:t>
            </a:r>
          </a:p>
          <a:p>
            <a:pPr algn="just" rtl="1"/>
            <a:endParaRPr lang="fa-IR" sz="2400" dirty="0"/>
          </a:p>
          <a:p>
            <a:pPr algn="just" rtl="1"/>
            <a:endParaRPr lang="en-US" sz="2400" dirty="0"/>
          </a:p>
        </p:txBody>
      </p:sp>
    </p:spTree>
    <p:extLst>
      <p:ext uri="{BB962C8B-B14F-4D97-AF65-F5344CB8AC3E}">
        <p14:creationId xmlns:p14="http://schemas.microsoft.com/office/powerpoint/2010/main" val="258329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فرایندهای اصلی تجاری</a:t>
            </a:r>
            <a:endParaRPr lang="en-US" sz="2800" b="1" dirty="0"/>
          </a:p>
        </p:txBody>
      </p:sp>
      <p:sp>
        <p:nvSpPr>
          <p:cNvPr id="3" name="Content Placeholder 2"/>
          <p:cNvSpPr>
            <a:spLocks noGrp="1"/>
          </p:cNvSpPr>
          <p:nvPr>
            <p:ph idx="1"/>
          </p:nvPr>
        </p:nvSpPr>
        <p:spPr/>
        <p:txBody>
          <a:bodyPr/>
          <a:lstStyle/>
          <a:p>
            <a:pPr algn="r" rtl="1"/>
            <a:r>
              <a:rPr lang="fa-IR" dirty="0" smtClean="0"/>
              <a:t>در گذشته سازمان ها حول چهار محور ایجاد می شدند</a:t>
            </a:r>
          </a:p>
          <a:p>
            <a:pPr algn="r" rtl="1"/>
            <a:endParaRPr lang="fa-IR" dirty="0"/>
          </a:p>
          <a:p>
            <a:pPr marL="514350" indent="-514350" algn="r" rtl="1">
              <a:buFont typeface="+mj-lt"/>
              <a:buAutoNum type="arabicPeriod"/>
            </a:pPr>
            <a:r>
              <a:rPr lang="fa-IR" dirty="0" smtClean="0"/>
              <a:t>بازاریابی و فروش</a:t>
            </a:r>
          </a:p>
          <a:p>
            <a:pPr marL="514350" indent="-514350" algn="r" rtl="1">
              <a:buFont typeface="+mj-lt"/>
              <a:buAutoNum type="arabicPeriod"/>
            </a:pPr>
            <a:r>
              <a:rPr lang="fa-IR" dirty="0" smtClean="0"/>
              <a:t>مدیریت زنجیره تامین</a:t>
            </a:r>
          </a:p>
          <a:p>
            <a:pPr marL="514350" indent="-514350" algn="r" rtl="1">
              <a:buFont typeface="+mj-lt"/>
              <a:buAutoNum type="arabicPeriod"/>
            </a:pPr>
            <a:r>
              <a:rPr lang="fa-IR" dirty="0" smtClean="0"/>
              <a:t>بودجه ریزی و حسابرسی</a:t>
            </a:r>
          </a:p>
          <a:p>
            <a:pPr marL="514350" indent="-514350" algn="r" rtl="1">
              <a:buFont typeface="+mj-lt"/>
              <a:buAutoNum type="arabicPeriod"/>
            </a:pPr>
            <a:r>
              <a:rPr lang="fa-IR" dirty="0" smtClean="0"/>
              <a:t>منابع انسانی</a:t>
            </a:r>
            <a:endParaRPr lang="en-US" dirty="0"/>
          </a:p>
        </p:txBody>
      </p:sp>
    </p:spTree>
    <p:extLst>
      <p:ext uri="{BB962C8B-B14F-4D97-AF65-F5344CB8AC3E}">
        <p14:creationId xmlns:p14="http://schemas.microsoft.com/office/powerpoint/2010/main" val="16599804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2774" y="365126"/>
            <a:ext cx="4391025" cy="920750"/>
          </a:xfrm>
        </p:spPr>
        <p:txBody>
          <a:bodyPr>
            <a:normAutofit/>
          </a:bodyPr>
          <a:lstStyle/>
          <a:p>
            <a:pPr algn="just" rtl="1"/>
            <a:r>
              <a:rPr lang="fa-IR" sz="2800" b="1" dirty="0" smtClean="0"/>
              <a:t>مقایسه نرم افزار عادی و سفارشی</a:t>
            </a:r>
            <a:endParaRPr lang="en-US" sz="2800" b="1" dirty="0"/>
          </a:p>
        </p:txBody>
      </p:sp>
      <p:sp>
        <p:nvSpPr>
          <p:cNvPr id="3" name="Content Placeholder 2"/>
          <p:cNvSpPr>
            <a:spLocks noGrp="1"/>
          </p:cNvSpPr>
          <p:nvPr>
            <p:ph idx="1"/>
          </p:nvPr>
        </p:nvSpPr>
        <p:spPr/>
        <p:txBody>
          <a:bodyPr/>
          <a:lstStyle/>
          <a:p>
            <a:pPr algn="just" rtl="1"/>
            <a:r>
              <a:rPr lang="fa-IR" dirty="0"/>
              <a:t>ویژگی ها و ماژول هایی که سیستم </a:t>
            </a:r>
            <a:r>
              <a:rPr lang="fa-IR" dirty="0" smtClean="0"/>
              <a:t>بنگاهی، </a:t>
            </a:r>
            <a:r>
              <a:rPr lang="fa-IR" dirty="0"/>
              <a:t>خارج از چهارچوب از آنها استفاده می کند تحت عنوان نوع عادی نرم افزار شناخته می </a:t>
            </a:r>
            <a:r>
              <a:rPr lang="fa-IR" dirty="0" smtClean="0"/>
              <a:t>شود.</a:t>
            </a:r>
          </a:p>
          <a:p>
            <a:pPr algn="just" rtl="1"/>
            <a:r>
              <a:rPr lang="fa-IR" dirty="0" smtClean="0"/>
              <a:t> </a:t>
            </a:r>
            <a:r>
              <a:rPr lang="fa-IR" dirty="0"/>
              <a:t>اگر نرم افزار عادی یک فرایند خاص از تجارت را پشتیبانی </a:t>
            </a:r>
            <a:r>
              <a:rPr lang="fa-IR" dirty="0" smtClean="0"/>
              <a:t>نکند، </a:t>
            </a:r>
            <a:r>
              <a:rPr lang="fa-IR" dirty="0"/>
              <a:t>سازمان باید به دنبال نوع سفارشی نرم افزار باشد </a:t>
            </a:r>
            <a:r>
              <a:rPr lang="fa-IR" dirty="0" smtClean="0"/>
              <a:t>سفارشی‌سازی، </a:t>
            </a:r>
            <a:r>
              <a:rPr lang="fa-IR" dirty="0"/>
              <a:t>نرم‌افزار نسبتاً جامعی را که با سیستم بنگاه درآمیخته است فراهم می کند یا شامل اعمال تغییرات مستقیم برخورد برنامه عادی خواهد </a:t>
            </a:r>
            <a:r>
              <a:rPr lang="fa-IR" dirty="0" smtClean="0"/>
              <a:t>بود.</a:t>
            </a:r>
          </a:p>
          <a:p>
            <a:pPr algn="just" rtl="1"/>
            <a:r>
              <a:rPr lang="fa-IR" dirty="0" smtClean="0"/>
              <a:t> </a:t>
            </a:r>
            <a:r>
              <a:rPr lang="fa-IR" dirty="0"/>
              <a:t>سفارشی سازی بسیار هزینه زاست و حفظ و بروزرسانی آن نیز با مشکلات زیادی همراه است </a:t>
            </a:r>
            <a:r>
              <a:rPr lang="fa-IR" dirty="0" smtClean="0"/>
              <a:t>زمانی </a:t>
            </a:r>
            <a:r>
              <a:rPr lang="fa-IR" dirty="0"/>
              <a:t>که نوع جدیدی از سیستم به اجرا در می‌آید احتیاج به برنامه نویسی دارد این فرایند نیاز به سرمایه گذاری های زیاد منابع و زمان دارد ممکن است به کاهش سود شرکت و انحراف از توجه به سایر فعالیت‌های اصلی سازمان شود  </a:t>
            </a:r>
          </a:p>
          <a:p>
            <a:pPr algn="just" rtl="1"/>
            <a:endParaRPr lang="en-US" dirty="0"/>
          </a:p>
        </p:txBody>
      </p:sp>
    </p:spTree>
    <p:extLst>
      <p:ext uri="{BB962C8B-B14F-4D97-AF65-F5344CB8AC3E}">
        <p14:creationId xmlns:p14="http://schemas.microsoft.com/office/powerpoint/2010/main" val="299563132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62750" y="365125"/>
            <a:ext cx="4591050" cy="815975"/>
          </a:xfrm>
        </p:spPr>
        <p:txBody>
          <a:bodyPr>
            <a:noAutofit/>
          </a:bodyPr>
          <a:lstStyle/>
          <a:p>
            <a:pPr algn="r" rtl="1"/>
            <a:r>
              <a:rPr lang="fa-IR" sz="2800" b="1" dirty="0"/>
              <a:t>نرم‌افزار مبتنی بر بهترین اقدامات </a:t>
            </a:r>
            <a:br>
              <a:rPr lang="fa-IR" sz="2800" b="1" dirty="0"/>
            </a:br>
            <a:endParaRPr lang="en-US" sz="2800" b="1" dirty="0"/>
          </a:p>
        </p:txBody>
      </p:sp>
      <p:sp>
        <p:nvSpPr>
          <p:cNvPr id="3" name="Content Placeholder 2"/>
          <p:cNvSpPr>
            <a:spLocks noGrp="1"/>
          </p:cNvSpPr>
          <p:nvPr>
            <p:ph idx="1"/>
          </p:nvPr>
        </p:nvSpPr>
        <p:spPr>
          <a:xfrm>
            <a:off x="838200" y="1447800"/>
            <a:ext cx="10515600" cy="4729163"/>
          </a:xfrm>
        </p:spPr>
        <p:txBody>
          <a:bodyPr>
            <a:noAutofit/>
          </a:bodyPr>
          <a:lstStyle/>
          <a:p>
            <a:pPr algn="just" rtl="1"/>
            <a:r>
              <a:rPr lang="fa-IR" sz="2200" dirty="0"/>
              <a:t>بسیاری از فروشندگان سیستم های بنگاهی بهترین نوع عملیات را در برنامه‌های خود جهت راهنمایی مدیران برای تشخیص فعالیت های تجاری در سازمان در نظر می‌گیرند در حالی که بسیاری از سازمانها سالیان زیادی را صرف بهبود فرایندهای تجاری خود کردند که این امر سبب کسب مزیت رقابتی در بازار کار برای آنها شده </a:t>
            </a:r>
            <a:r>
              <a:rPr lang="fa-IR" sz="2200" dirty="0" smtClean="0"/>
              <a:t>است</a:t>
            </a:r>
          </a:p>
          <a:p>
            <a:pPr algn="just" rtl="1"/>
            <a:r>
              <a:rPr lang="fa-IR" sz="2200" dirty="0" smtClean="0"/>
              <a:t> </a:t>
            </a:r>
            <a:r>
              <a:rPr lang="fa-IR" sz="2200" dirty="0"/>
              <a:t>کسب بهترین عملکرد در صنعت این سازمان ها را بر آن داشته است تا شیوه های منحصر به فرد خود را رها کرده و آنها را با رقبای خود در صنایع هماهنگ </a:t>
            </a:r>
            <a:r>
              <a:rPr lang="fa-IR" sz="2200" dirty="0" smtClean="0"/>
              <a:t>کنند</a:t>
            </a:r>
          </a:p>
          <a:p>
            <a:pPr algn="just" rtl="1"/>
            <a:r>
              <a:rPr lang="fa-IR" sz="2200" dirty="0" smtClean="0"/>
              <a:t> به عبارت </a:t>
            </a:r>
            <a:r>
              <a:rPr lang="fa-IR" sz="2200" dirty="0"/>
              <a:t>دیگر سازمان‌ها به طور بالقوه با تقلید از بهترین اقدامات صنعت </a:t>
            </a:r>
            <a:r>
              <a:rPr lang="fa-IR" sz="2200" dirty="0" smtClean="0"/>
              <a:t>مزیت </a:t>
            </a:r>
            <a:r>
              <a:rPr lang="fa-IR" sz="2200" dirty="0"/>
              <a:t>رقابتی خود را در بازار از دست خواهند داد  </a:t>
            </a:r>
            <a:endParaRPr lang="fa-IR" sz="2200" dirty="0" smtClean="0"/>
          </a:p>
          <a:p>
            <a:pPr algn="just" rtl="1"/>
            <a:r>
              <a:rPr lang="fa-IR" sz="2200" dirty="0"/>
              <a:t>بهترین اقدامات حوزه است که مدیران باید قبل از انتخاب هر نوع سیستم بنگاهی آن را به دقت بررسی کنند بعضی از فروشندگان سیستمهای بنگاهی تمام سیستم‌های خود را حول بهترین اقدامات طراحی می‌کند اما بعضی از فروشندگان دیگر طیفی از انتخاب ها را برای سازمان ها فراهم می کند و سازمان ها قبل از اجرای برنامه آن را انتخاب می کنند که این موضوع به آنها انعطاف پذیری در هنگام تغییر در فرآیندهای تجاری را می دهد  </a:t>
            </a:r>
          </a:p>
          <a:p>
            <a:pPr algn="just" rtl="1"/>
            <a:endParaRPr lang="fa-IR" sz="2200" dirty="0"/>
          </a:p>
          <a:p>
            <a:pPr algn="just" rtl="1"/>
            <a:endParaRPr lang="en-US" sz="2200" dirty="0"/>
          </a:p>
        </p:txBody>
      </p:sp>
    </p:spTree>
    <p:extLst>
      <p:ext uri="{BB962C8B-B14F-4D97-AF65-F5344CB8AC3E}">
        <p14:creationId xmlns:p14="http://schemas.microsoft.com/office/powerpoint/2010/main" val="368786783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713841"/>
          </a:xfrm>
        </p:spPr>
        <p:txBody>
          <a:bodyPr>
            <a:normAutofit/>
          </a:bodyPr>
          <a:lstStyle/>
          <a:p>
            <a:pPr algn="r" rtl="1"/>
            <a:r>
              <a:rPr lang="fa-IR" sz="4800" b="1" dirty="0" smtClean="0">
                <a:cs typeface="Nazanin" panose="00000400000000000000" pitchFamily="2" charset="-78"/>
              </a:rPr>
              <a:t>مدیریت فرایند تجاری</a:t>
            </a:r>
            <a:r>
              <a:rPr lang="fa-IR" sz="2000" b="1" dirty="0" smtClean="0">
                <a:latin typeface="Aharoni" panose="02010803020104030203" pitchFamily="2" charset="-79"/>
              </a:rPr>
              <a:t/>
            </a:r>
            <a:br>
              <a:rPr lang="fa-IR" sz="2000" b="1" dirty="0" smtClean="0">
                <a:latin typeface="Aharoni" panose="02010803020104030203" pitchFamily="2" charset="-79"/>
              </a:rPr>
            </a:br>
            <a:r>
              <a:rPr lang="en-US" sz="1800" dirty="0" smtClean="0">
                <a:latin typeface="Aharoni" panose="02010803020104030203" pitchFamily="2" charset="-79"/>
                <a:cs typeface="Aharoni" panose="02010803020104030203" pitchFamily="2" charset="-79"/>
              </a:rPr>
              <a:t>BUSINESS PROCESS MANAGEMENT (BPM) </a:t>
            </a:r>
            <a:endParaRPr lang="en-US" sz="1800"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a:xfrm>
            <a:off x="1562819" y="2484407"/>
            <a:ext cx="9349596" cy="2838091"/>
          </a:xfrm>
        </p:spPr>
        <p:txBody>
          <a:bodyPr/>
          <a:lstStyle/>
          <a:p>
            <a:pPr marL="0" indent="0" algn="just" rtl="1">
              <a:buNone/>
            </a:pPr>
            <a:r>
              <a:rPr lang="fa-IR" dirty="0"/>
              <a:t>مدیریت فرایند کسب و </a:t>
            </a:r>
            <a:r>
              <a:rPr lang="fa-IR" dirty="0" smtClean="0"/>
              <a:t>کار، </a:t>
            </a:r>
            <a:r>
              <a:rPr lang="fa-IR" dirty="0"/>
              <a:t>رویکرد مبتنی بر بهبود نظام مند و ساختار یافته در تمام یا قسمتی از سازمان است که طی آن افراد به طور </a:t>
            </a:r>
            <a:r>
              <a:rPr lang="fa-IR" dirty="0" smtClean="0"/>
              <a:t>نقادانه، </a:t>
            </a:r>
            <a:r>
              <a:rPr lang="fa-IR" dirty="0"/>
              <a:t>فرایندهای کسب و کار را بررسی </a:t>
            </a:r>
            <a:r>
              <a:rPr lang="fa-IR" dirty="0" smtClean="0"/>
              <a:t>، بازنگری </a:t>
            </a:r>
            <a:r>
              <a:rPr lang="fa-IR" dirty="0"/>
              <a:t>و باز طراحی می کنند تا در یک یا چند شاخص </a:t>
            </a:r>
            <a:r>
              <a:rPr lang="fa-IR" dirty="0" smtClean="0"/>
              <a:t>عملکردی؛ </a:t>
            </a:r>
            <a:r>
              <a:rPr lang="fa-IR" dirty="0"/>
              <a:t>مثل </a:t>
            </a:r>
            <a:r>
              <a:rPr lang="fa-IR" dirty="0" smtClean="0"/>
              <a:t>کیفیت، </a:t>
            </a:r>
            <a:r>
              <a:rPr lang="fa-IR" dirty="0"/>
              <a:t>بازه زمانی یا </a:t>
            </a:r>
            <a:r>
              <a:rPr lang="fa-IR" dirty="0" smtClean="0"/>
              <a:t>هزینه، </a:t>
            </a:r>
            <a:r>
              <a:rPr lang="fa-IR" dirty="0"/>
              <a:t>بهبود شگرف دست یابند مدیریت فرایند تجاری کسب و کار در سال ۱۹۹۰ میلادی با انتشار کتاب پرفروش مهندسی مجدد شرکت </a:t>
            </a:r>
            <a:r>
              <a:rPr lang="en-US" dirty="0" smtClean="0"/>
              <a:t> BPR</a:t>
            </a:r>
            <a:r>
              <a:rPr lang="fa-IR" dirty="0" smtClean="0"/>
              <a:t>بسیار </a:t>
            </a:r>
            <a:r>
              <a:rPr lang="fa-IR" dirty="0"/>
              <a:t>شهرت </a:t>
            </a:r>
            <a:r>
              <a:rPr lang="fa-IR" dirty="0" smtClean="0"/>
              <a:t>یافت</a:t>
            </a:r>
            <a:r>
              <a:rPr lang="en-US" dirty="0" smtClean="0"/>
              <a:t>.</a:t>
            </a:r>
            <a:r>
              <a:rPr lang="fa-IR" dirty="0"/>
              <a:t> </a:t>
            </a:r>
          </a:p>
          <a:p>
            <a:pPr marL="0" indent="0" algn="just" rtl="1">
              <a:buNone/>
            </a:pPr>
            <a:endParaRPr lang="en-US" dirty="0"/>
          </a:p>
        </p:txBody>
      </p:sp>
    </p:spTree>
    <p:extLst>
      <p:ext uri="{BB962C8B-B14F-4D97-AF65-F5344CB8AC3E}">
        <p14:creationId xmlns:p14="http://schemas.microsoft.com/office/powerpoint/2010/main" val="1957686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93170" y="365125"/>
            <a:ext cx="3460630" cy="1058233"/>
          </a:xfrm>
        </p:spPr>
        <p:txBody>
          <a:bodyPr>
            <a:normAutofit/>
          </a:bodyPr>
          <a:lstStyle/>
          <a:p>
            <a:pPr algn="just" rtl="1"/>
            <a:r>
              <a:rPr lang="fa-IR" sz="2800" b="1" dirty="0" smtClean="0"/>
              <a:t>گام های اساسی در </a:t>
            </a:r>
            <a:r>
              <a:rPr lang="en-US" sz="2800" b="1" dirty="0" smtClean="0"/>
              <a:t> BPM</a:t>
            </a:r>
            <a:endParaRPr lang="en-US" sz="2800" b="1" dirty="0"/>
          </a:p>
        </p:txBody>
      </p:sp>
      <p:sp>
        <p:nvSpPr>
          <p:cNvPr id="3" name="Content Placeholder 2"/>
          <p:cNvSpPr>
            <a:spLocks noGrp="1"/>
          </p:cNvSpPr>
          <p:nvPr>
            <p:ph idx="1"/>
          </p:nvPr>
        </p:nvSpPr>
        <p:spPr>
          <a:xfrm>
            <a:off x="1486619" y="1653096"/>
            <a:ext cx="9867181" cy="1495545"/>
          </a:xfrm>
        </p:spPr>
        <p:txBody>
          <a:bodyPr>
            <a:normAutofit fontScale="92500" lnSpcReduction="10000"/>
          </a:bodyPr>
          <a:lstStyle/>
          <a:p>
            <a:pPr algn="just" rtl="1"/>
            <a:r>
              <a:rPr lang="fa-IR" sz="2400" dirty="0"/>
              <a:t>برخی اوقات طراحی مجدد و بنیادین یک سازمان ضروری است تا </a:t>
            </a:r>
            <a:r>
              <a:rPr lang="fa-IR" sz="2400" dirty="0" smtClean="0"/>
              <a:t>هزینه‌ها</a:t>
            </a:r>
            <a:r>
              <a:rPr lang="fa-IR" sz="2400" dirty="0"/>
              <a:t>،</a:t>
            </a:r>
            <a:r>
              <a:rPr lang="fa-IR" sz="2400" dirty="0" smtClean="0"/>
              <a:t> </a:t>
            </a:r>
            <a:r>
              <a:rPr lang="fa-IR" sz="2400" dirty="0"/>
              <a:t>کاهش و کیفیت </a:t>
            </a:r>
            <a:r>
              <a:rPr lang="fa-IR" sz="2400" dirty="0" smtClean="0"/>
              <a:t>خدمات، </a:t>
            </a:r>
            <a:r>
              <a:rPr lang="fa-IR" sz="2400" dirty="0"/>
              <a:t>افزایش یابد و اینکه فناوری </a:t>
            </a:r>
            <a:r>
              <a:rPr lang="fa-IR" sz="2400" dirty="0" smtClean="0"/>
              <a:t>اطلاعات، </a:t>
            </a:r>
            <a:r>
              <a:rPr lang="fa-IR" sz="2400" dirty="0"/>
              <a:t>عنصر کلیدی است که این تغییر اصولی را ممکن </a:t>
            </a:r>
            <a:r>
              <a:rPr lang="fa-IR" sz="2400" dirty="0" smtClean="0"/>
              <a:t>میسازد.</a:t>
            </a:r>
          </a:p>
          <a:p>
            <a:pPr algn="just" rtl="1"/>
            <a:endParaRPr lang="fa-IR" sz="2400" dirty="0" smtClean="0"/>
          </a:p>
          <a:p>
            <a:pPr algn="just" rtl="1"/>
            <a:r>
              <a:rPr lang="fa-IR" sz="2400" dirty="0" smtClean="0"/>
              <a:t> </a:t>
            </a:r>
            <a:r>
              <a:rPr lang="fa-IR" sz="2400" dirty="0"/>
              <a:t>گام های اساسی در </a:t>
            </a:r>
            <a:r>
              <a:rPr lang="en-US" sz="2400" dirty="0"/>
              <a:t>BPM </a:t>
            </a:r>
            <a:r>
              <a:rPr lang="fa-IR" sz="2400" dirty="0"/>
              <a:t>را می توان به شرح زیر خلاصه </a:t>
            </a:r>
            <a:r>
              <a:rPr lang="fa-IR" sz="2400" dirty="0" smtClean="0"/>
              <a:t>کرد</a:t>
            </a:r>
            <a:r>
              <a:rPr lang="en-US" sz="2400" dirty="0" smtClean="0"/>
              <a:t>:</a:t>
            </a:r>
            <a:r>
              <a:rPr lang="fa-IR" sz="2400" dirty="0"/>
              <a:t> </a:t>
            </a:r>
          </a:p>
          <a:p>
            <a:pPr algn="just" rtl="1"/>
            <a:endParaRPr lang="en-US" sz="2400" dirty="0"/>
          </a:p>
        </p:txBody>
      </p:sp>
      <p:sp>
        <p:nvSpPr>
          <p:cNvPr id="4" name="TextBox 3"/>
          <p:cNvSpPr txBox="1"/>
          <p:nvPr/>
        </p:nvSpPr>
        <p:spPr>
          <a:xfrm>
            <a:off x="1486620" y="3739550"/>
            <a:ext cx="9037606" cy="2246769"/>
          </a:xfrm>
          <a:prstGeom prst="rect">
            <a:avLst/>
          </a:prstGeom>
          <a:noFill/>
        </p:spPr>
        <p:txBody>
          <a:bodyPr wrap="square" rtlCol="0">
            <a:spAutoFit/>
          </a:bodyPr>
          <a:lstStyle/>
          <a:p>
            <a:pPr marL="342900" indent="-342900" algn="just" rtl="1">
              <a:buFont typeface="+mj-lt"/>
              <a:buAutoNum type="arabicPeriod"/>
            </a:pPr>
            <a:r>
              <a:rPr lang="fa-IR" sz="2000" dirty="0"/>
              <a:t>تدوین چشم انداز سازمان که اهداف تجاری خاص، مانند کاهش هزینه ها، کوتاه شدن زمان انتقال کالا به بازار، بهبود کیفیت کالا و خدمات و غیره را تعیین کند </a:t>
            </a:r>
          </a:p>
          <a:p>
            <a:pPr marL="342900" indent="-342900" algn="just" rtl="1">
              <a:buFont typeface="+mj-lt"/>
              <a:buAutoNum type="arabicPeriod"/>
            </a:pPr>
            <a:r>
              <a:rPr lang="fa-IR" sz="2000" dirty="0"/>
              <a:t>شناسایی فرایندهای مهمی که باید طراحی مجدد شوند</a:t>
            </a:r>
          </a:p>
          <a:p>
            <a:pPr marL="342900" indent="-342900" algn="just" rtl="1">
              <a:buFont typeface="+mj-lt"/>
              <a:buAutoNum type="arabicPeriod"/>
            </a:pPr>
            <a:r>
              <a:rPr lang="fa-IR" sz="2000" dirty="0"/>
              <a:t>شناخت و اندازه گیری فرایند های موجود به عنوان </a:t>
            </a:r>
            <a:r>
              <a:rPr lang="fa-IR" sz="2000" dirty="0" smtClean="0"/>
              <a:t>نقطه شروع </a:t>
            </a:r>
            <a:r>
              <a:rPr lang="fa-IR" sz="2000" dirty="0"/>
              <a:t>برای بهبود آتی</a:t>
            </a:r>
          </a:p>
          <a:p>
            <a:pPr marL="342900" indent="-342900" algn="just" rtl="1">
              <a:buFont typeface="+mj-lt"/>
              <a:buAutoNum type="arabicPeriod"/>
            </a:pPr>
            <a:r>
              <a:rPr lang="fa-IR" sz="2000" dirty="0"/>
              <a:t>شناسایی شیوه هایی که طی آن بتوان فناوری اطلاعات را برای بهبود فرایندها مورد استفاده قرار داد  </a:t>
            </a:r>
          </a:p>
          <a:p>
            <a:pPr marL="342900" indent="-342900" algn="just" rtl="1">
              <a:buFont typeface="+mj-lt"/>
              <a:buAutoNum type="arabicPeriod"/>
            </a:pPr>
            <a:r>
              <a:rPr lang="fa-IR" sz="2000" dirty="0"/>
              <a:t>طراحی و به کارگیری یک نمونه اولیه از فرایند های جدید </a:t>
            </a:r>
          </a:p>
          <a:p>
            <a:pPr marL="342900" indent="-342900" algn="just" rtl="1">
              <a:buFont typeface="+mj-lt"/>
              <a:buAutoNum type="arabicPeriod"/>
            </a:pPr>
            <a:endParaRPr lang="en-US" sz="2000" kern="1200" dirty="0">
              <a:solidFill>
                <a:schemeClr val="tx1"/>
              </a:solidFill>
              <a:latin typeface="+mn-lt"/>
              <a:ea typeface="+mn-ea"/>
              <a:cs typeface="+mn-cs"/>
            </a:endParaRPr>
          </a:p>
        </p:txBody>
      </p:sp>
    </p:spTree>
    <p:extLst>
      <p:ext uri="{BB962C8B-B14F-4D97-AF65-F5344CB8AC3E}">
        <p14:creationId xmlns:p14="http://schemas.microsoft.com/office/powerpoint/2010/main" val="27087066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0302" y="365126"/>
            <a:ext cx="5703498" cy="937464"/>
          </a:xfrm>
        </p:spPr>
        <p:txBody>
          <a:bodyPr>
            <a:normAutofit/>
          </a:bodyPr>
          <a:lstStyle/>
          <a:p>
            <a:pPr algn="just" rtl="1"/>
            <a:r>
              <a:rPr lang="fa-IR" sz="2800" b="1" dirty="0" smtClean="0"/>
              <a:t>دلایل شکست مهندسی مجدد فرایندهای تجاری</a:t>
            </a:r>
            <a:endParaRPr lang="en-US" sz="2800" b="1" dirty="0"/>
          </a:p>
        </p:txBody>
      </p:sp>
      <p:sp>
        <p:nvSpPr>
          <p:cNvPr id="3" name="Content Placeholder 2"/>
          <p:cNvSpPr>
            <a:spLocks noGrp="1"/>
          </p:cNvSpPr>
          <p:nvPr>
            <p:ph idx="1"/>
          </p:nvPr>
        </p:nvSpPr>
        <p:spPr>
          <a:xfrm>
            <a:off x="1588698" y="2532991"/>
            <a:ext cx="8961408" cy="2737749"/>
          </a:xfrm>
        </p:spPr>
        <p:txBody>
          <a:bodyPr/>
          <a:lstStyle/>
          <a:p>
            <a:pPr algn="just" rtl="1"/>
            <a:r>
              <a:rPr lang="fa-IR" dirty="0"/>
              <a:t>پس از معرفی مهندسی مجدد فرایندهای تجاری در سال ۱۹۹۰ ، بسیاری از تلاش ها با شکست مواجه شدند . این شکست ها به دلایلی از جمله عدم وجود رهبری و تعهد مدیریتی پایدار ، انتظارات غیر واقعی و مقاومت در برابر تغییر اتفاق افتاد در واقع مهندسی مجدد فرایندهای تجاری با معرفی روش کوچک سازی برای </a:t>
            </a:r>
            <a:r>
              <a:rPr lang="fa-IR" dirty="0" smtClean="0"/>
              <a:t>خود شهرتی </a:t>
            </a:r>
            <a:r>
              <a:rPr lang="fa-IR" dirty="0"/>
              <a:t>به دست آورده بود  </a:t>
            </a:r>
          </a:p>
          <a:p>
            <a:pPr algn="just" rtl="1"/>
            <a:endParaRPr lang="en-US" dirty="0"/>
          </a:p>
        </p:txBody>
      </p:sp>
    </p:spTree>
    <p:extLst>
      <p:ext uri="{BB962C8B-B14F-4D97-AF65-F5344CB8AC3E}">
        <p14:creationId xmlns:p14="http://schemas.microsoft.com/office/powerpoint/2010/main" val="4216589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0030" y="727435"/>
            <a:ext cx="5037827" cy="894332"/>
          </a:xfrm>
        </p:spPr>
        <p:txBody>
          <a:bodyPr>
            <a:noAutofit/>
          </a:bodyPr>
          <a:lstStyle/>
          <a:p>
            <a:pPr algn="r" rtl="1"/>
            <a:r>
              <a:rPr lang="fa-IR" sz="3200" b="1" dirty="0" smtClean="0"/>
              <a:t>هفت شرط </a:t>
            </a:r>
            <a:r>
              <a:rPr lang="fa-IR" sz="3200" b="1" dirty="0"/>
              <a:t>بهبود فرآیندهای تجاری </a:t>
            </a:r>
            <a:br>
              <a:rPr lang="fa-IR" sz="3200" b="1" dirty="0"/>
            </a:br>
            <a:endParaRPr lang="en-US" sz="3200" b="1" dirty="0"/>
          </a:p>
        </p:txBody>
      </p:sp>
      <p:sp>
        <p:nvSpPr>
          <p:cNvPr id="3" name="Content Placeholder 2"/>
          <p:cNvSpPr>
            <a:spLocks noGrp="1"/>
          </p:cNvSpPr>
          <p:nvPr>
            <p:ph idx="1"/>
          </p:nvPr>
        </p:nvSpPr>
        <p:spPr>
          <a:xfrm>
            <a:off x="1785668" y="1860131"/>
            <a:ext cx="8481204" cy="4092096"/>
          </a:xfrm>
        </p:spPr>
        <p:txBody>
          <a:bodyPr/>
          <a:lstStyle/>
          <a:p>
            <a:pPr marL="514350" indent="-514350" algn="just" rtl="1">
              <a:buFont typeface="+mj-lt"/>
              <a:buAutoNum type="arabicPeriod"/>
            </a:pPr>
            <a:r>
              <a:rPr lang="fa-IR" dirty="0"/>
              <a:t>پشتیبانی از سوی مدیران ارشد</a:t>
            </a:r>
          </a:p>
          <a:p>
            <a:pPr marL="514350" indent="-514350" algn="just" rtl="1">
              <a:buFont typeface="+mj-lt"/>
              <a:buAutoNum type="arabicPeriod"/>
            </a:pPr>
            <a:r>
              <a:rPr lang="fa-IR" dirty="0"/>
              <a:t>اهداف و چشم انداز مشترکی که توسط همه اعضا مورد توافق است</a:t>
            </a:r>
          </a:p>
          <a:p>
            <a:pPr marL="514350" indent="-514350" algn="just" rtl="1">
              <a:buFont typeface="+mj-lt"/>
              <a:buAutoNum type="arabicPeriod"/>
            </a:pPr>
            <a:r>
              <a:rPr lang="fa-IR" dirty="0"/>
              <a:t>انتظارات و توقعات واقعی</a:t>
            </a:r>
          </a:p>
          <a:p>
            <a:pPr marL="514350" indent="-514350" algn="just" rtl="1">
              <a:buFont typeface="+mj-lt"/>
              <a:buAutoNum type="arabicPeriod"/>
            </a:pPr>
            <a:r>
              <a:rPr lang="fa-IR" dirty="0"/>
              <a:t>توانمندسازی اعضا جهت مشارکت در ایجاد تغییر</a:t>
            </a:r>
          </a:p>
          <a:p>
            <a:pPr marL="514350" indent="-514350" algn="just" rtl="1">
              <a:buFont typeface="+mj-lt"/>
              <a:buAutoNum type="arabicPeriod"/>
            </a:pPr>
            <a:r>
              <a:rPr lang="fa-IR" dirty="0"/>
              <a:t>مشارکت دادن افراد مناسب</a:t>
            </a:r>
          </a:p>
          <a:p>
            <a:pPr marL="514350" indent="-514350" algn="just" rtl="1">
              <a:buFont typeface="+mj-lt"/>
              <a:buAutoNum type="arabicPeriod"/>
            </a:pPr>
            <a:r>
              <a:rPr lang="fa-IR" dirty="0"/>
              <a:t>فعالیت های مدیریتی موثر</a:t>
            </a:r>
          </a:p>
          <a:p>
            <a:pPr marL="514350" indent="-514350" algn="just" rtl="1">
              <a:buFont typeface="+mj-lt"/>
              <a:buAutoNum type="arabicPeriod"/>
            </a:pPr>
            <a:r>
              <a:rPr lang="fa-IR" dirty="0"/>
              <a:t>سرمایه گذاری های مطلوب  </a:t>
            </a:r>
          </a:p>
          <a:p>
            <a:pPr marL="514350" indent="-514350" algn="just" rtl="1">
              <a:buFont typeface="+mj-lt"/>
              <a:buAutoNum type="arabicPeriod"/>
            </a:pPr>
            <a:endParaRPr lang="en-US" dirty="0"/>
          </a:p>
        </p:txBody>
      </p:sp>
    </p:spTree>
    <p:extLst>
      <p:ext uri="{BB962C8B-B14F-4D97-AF65-F5344CB8AC3E}">
        <p14:creationId xmlns:p14="http://schemas.microsoft.com/office/powerpoint/2010/main" val="94906695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مزیت سیستم </a:t>
            </a:r>
            <a:r>
              <a:rPr lang="en-US" sz="2800" b="1" dirty="0" smtClean="0"/>
              <a:t>ERP</a:t>
            </a:r>
            <a:endParaRPr lang="en-US" sz="2800" b="1" dirty="0"/>
          </a:p>
        </p:txBody>
      </p:sp>
      <p:sp>
        <p:nvSpPr>
          <p:cNvPr id="3" name="Content Placeholder 2"/>
          <p:cNvSpPr>
            <a:spLocks noGrp="1"/>
          </p:cNvSpPr>
          <p:nvPr>
            <p:ph idx="1"/>
          </p:nvPr>
        </p:nvSpPr>
        <p:spPr>
          <a:xfrm>
            <a:off x="838200" y="1825625"/>
            <a:ext cx="10333008" cy="3263960"/>
          </a:xfrm>
        </p:spPr>
        <p:txBody>
          <a:bodyPr>
            <a:normAutofit lnSpcReduction="10000"/>
          </a:bodyPr>
          <a:lstStyle/>
          <a:p>
            <a:pPr marL="0" indent="0" algn="just" rtl="1">
              <a:buNone/>
            </a:pPr>
            <a:r>
              <a:rPr lang="fa-IR" sz="2400" dirty="0"/>
              <a:t>برخلاف سیستم های موروثی که در آنها تسهیم اطلاعات بین فعالیت های مختلف تجاری به دشواری انجام می شد ، برنامه های کاربردی </a:t>
            </a:r>
            <a:r>
              <a:rPr lang="en-US" sz="2400" dirty="0" smtClean="0"/>
              <a:t>ERP</a:t>
            </a:r>
            <a:r>
              <a:rPr lang="fa-IR" sz="2400" dirty="0" smtClean="0"/>
              <a:t> </a:t>
            </a:r>
            <a:r>
              <a:rPr lang="fa-IR" sz="2400" dirty="0"/>
              <a:t>با فراهم کردن انبار مرکزی داده ها ، دسترسی به اطلاعات را آسان کرده است به جای اینکه اطلاعات از یک واحد به واحد دیگری جریان یابد ، داده ها به طور دلخواه در دسترس قرار دارند و به روز رسانی می شود . این قابلیت به کارکنان اجازه دسترسی به اطلاعات دقیق را در زمان واقعی می دهد</a:t>
            </a:r>
          </a:p>
          <a:p>
            <a:pPr marL="0" indent="0" algn="just" rtl="1">
              <a:buNone/>
            </a:pPr>
            <a:r>
              <a:rPr lang="fa-IR" sz="2400" dirty="0"/>
              <a:t>مزیت </a:t>
            </a:r>
            <a:r>
              <a:rPr lang="en-US" sz="2400" dirty="0" smtClean="0"/>
              <a:t>ERP</a:t>
            </a:r>
            <a:r>
              <a:rPr lang="fa-IR" sz="2400" dirty="0" smtClean="0"/>
              <a:t> </a:t>
            </a:r>
            <a:r>
              <a:rPr lang="fa-IR" sz="2400" dirty="0"/>
              <a:t>به این است که امکان </a:t>
            </a:r>
            <a:r>
              <a:rPr lang="fa-IR" sz="2400" dirty="0" smtClean="0"/>
              <a:t>تسهیم </a:t>
            </a:r>
            <a:r>
              <a:rPr lang="fa-IR" sz="2400" dirty="0"/>
              <a:t>اطلاعات را در سراسر سازمان به وجود می آورد برای مثال اطلاعات انبار داده ها فقط برای بخش های تدارکات داخلی و عملیات ، بلکه برای بخش حسابداری و کارکنان بخش خدمات مشتری نیز در دسترس است .</a:t>
            </a:r>
          </a:p>
          <a:p>
            <a:pPr marL="0" indent="0" algn="just" rtl="1">
              <a:buNone/>
            </a:pPr>
            <a:r>
              <a:rPr lang="fa-IR" sz="2400" dirty="0"/>
              <a:t> </a:t>
            </a:r>
          </a:p>
          <a:p>
            <a:pPr marL="0" indent="0" algn="just" rtl="1">
              <a:buNone/>
            </a:pPr>
            <a:endParaRPr lang="en-US" sz="2400" dirty="0"/>
          </a:p>
        </p:txBody>
      </p:sp>
    </p:spTree>
    <p:extLst>
      <p:ext uri="{BB962C8B-B14F-4D97-AF65-F5344CB8AC3E}">
        <p14:creationId xmlns:p14="http://schemas.microsoft.com/office/powerpoint/2010/main" val="14464783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2898" y="365125"/>
            <a:ext cx="2830902" cy="877079"/>
          </a:xfrm>
        </p:spPr>
        <p:txBody>
          <a:bodyPr>
            <a:normAutofit/>
          </a:bodyPr>
          <a:lstStyle/>
          <a:p>
            <a:pPr algn="just" rtl="1"/>
            <a:r>
              <a:rPr lang="fa-IR" sz="2800" b="1" dirty="0" smtClean="0"/>
              <a:t>انتخاب سیستم </a:t>
            </a:r>
            <a:r>
              <a:rPr lang="en-US" sz="2800" b="1" dirty="0" smtClean="0"/>
              <a:t>ERP</a:t>
            </a:r>
            <a:endParaRPr lang="en-US" sz="2800" b="1" dirty="0"/>
          </a:p>
        </p:txBody>
      </p:sp>
      <p:sp>
        <p:nvSpPr>
          <p:cNvPr id="3" name="Content Placeholder 2"/>
          <p:cNvSpPr>
            <a:spLocks noGrp="1"/>
          </p:cNvSpPr>
          <p:nvPr>
            <p:ph idx="1"/>
          </p:nvPr>
        </p:nvSpPr>
        <p:spPr/>
        <p:txBody>
          <a:bodyPr>
            <a:normAutofit fontScale="85000" lnSpcReduction="20000"/>
          </a:bodyPr>
          <a:lstStyle/>
          <a:p>
            <a:pPr marL="0" indent="0" algn="just" rtl="1">
              <a:buNone/>
            </a:pPr>
            <a:r>
              <a:rPr lang="fa-IR" dirty="0"/>
              <a:t>شرکت ها باید تعدادی از عوامل را در </a:t>
            </a:r>
            <a:r>
              <a:rPr lang="fa-IR" dirty="0" smtClean="0"/>
              <a:t>انتخاب ای </a:t>
            </a:r>
            <a:r>
              <a:rPr lang="fa-IR" dirty="0"/>
              <a:t>آرپی در نظر بگیرند متداول ترین مباحثی که مدیران در این زمینه با آن مواجه هستند عبارت است از</a:t>
            </a:r>
          </a:p>
          <a:p>
            <a:pPr marL="0" indent="0" algn="just" rtl="1">
              <a:buNone/>
            </a:pPr>
            <a:r>
              <a:rPr lang="fa-IR" dirty="0"/>
              <a:t>1. کنترل </a:t>
            </a:r>
            <a:r>
              <a:rPr lang="en-US" dirty="0"/>
              <a:t>ERP</a:t>
            </a:r>
          </a:p>
          <a:p>
            <a:pPr marL="0" indent="0" algn="just" rtl="1">
              <a:buNone/>
            </a:pPr>
            <a:r>
              <a:rPr lang="fa-IR" dirty="0"/>
              <a:t>سازمان ها اغلب کنترل را به صورت متمرکز اجرا میکند به واحدهای تجاری خاص خود اجازه می‌دهند تا خود مسئولیت نظم دهی و هدایت </a:t>
            </a:r>
            <a:r>
              <a:rPr lang="fa-IR" dirty="0" smtClean="0"/>
              <a:t>فعالیت‌ها </a:t>
            </a:r>
            <a:r>
              <a:rPr lang="fa-IR" dirty="0"/>
              <a:t>را بر عهده </a:t>
            </a:r>
            <a:r>
              <a:rPr lang="fa-IR" dirty="0" smtClean="0"/>
              <a:t>گیرد</a:t>
            </a:r>
            <a:r>
              <a:rPr lang="en-US" dirty="0" smtClean="0"/>
              <a:t>.</a:t>
            </a:r>
            <a:r>
              <a:rPr lang="fa-IR" dirty="0" smtClean="0"/>
              <a:t> </a:t>
            </a:r>
            <a:r>
              <a:rPr lang="fa-IR" dirty="0"/>
              <a:t>برخی شرکت ها می خواهند جزئیات را تا حد امکان برای سطح اجرایی در دسترس داشته باشد در حالی که سایر شرکت ها به چنین دسترسی نیاز ندارد حوزه دیگر کنترل ، سازگاری بین سیاست ها و رویه ها ست </a:t>
            </a:r>
            <a:r>
              <a:rPr lang="fa-IR" dirty="0" smtClean="0"/>
              <a:t>.برخی </a:t>
            </a:r>
            <a:r>
              <a:rPr lang="fa-IR" dirty="0"/>
              <a:t>از برنامه‌های </a:t>
            </a:r>
            <a:r>
              <a:rPr lang="en-US" dirty="0" smtClean="0"/>
              <a:t>ERP</a:t>
            </a:r>
            <a:r>
              <a:rPr lang="fa-IR" dirty="0" smtClean="0"/>
              <a:t>به </a:t>
            </a:r>
            <a:r>
              <a:rPr lang="fa-IR" dirty="0"/>
              <a:t>کاربران خود امکان انتخاب سطح کنترل را می دهد </a:t>
            </a:r>
            <a:r>
              <a:rPr lang="en-US" dirty="0" smtClean="0"/>
              <a:t>.</a:t>
            </a:r>
          </a:p>
          <a:p>
            <a:pPr marL="0" indent="0" algn="just" rtl="1">
              <a:buNone/>
            </a:pPr>
            <a:r>
              <a:rPr lang="fa-IR" dirty="0"/>
              <a:t> </a:t>
            </a:r>
          </a:p>
          <a:p>
            <a:pPr marL="0" indent="0" algn="just" rtl="1">
              <a:buNone/>
            </a:pPr>
            <a:r>
              <a:rPr lang="fa-IR" dirty="0"/>
              <a:t>2.  نیازمندی های تجاری </a:t>
            </a:r>
            <a:r>
              <a:rPr lang="en-US" dirty="0"/>
              <a:t>ERP</a:t>
            </a:r>
          </a:p>
          <a:p>
            <a:pPr marL="0" indent="0" algn="just" rtl="1">
              <a:buNone/>
            </a:pPr>
            <a:r>
              <a:rPr lang="en-US" dirty="0"/>
              <a:t> </a:t>
            </a:r>
            <a:r>
              <a:rPr lang="fa-IR" dirty="0"/>
              <a:t>هنگام انتخاب سیستم ، سازمانها باید از یک فهرست بلند انتخابی ، اینکه چه ماژولی به اجرا درمی آید را انتخاب کنند.  دو دسته بندی از اجزای </a:t>
            </a:r>
            <a:r>
              <a:rPr lang="en-US" dirty="0" smtClean="0"/>
              <a:t> ERP</a:t>
            </a:r>
            <a:r>
              <a:rPr lang="en-US" dirty="0"/>
              <a:t>  </a:t>
            </a:r>
            <a:r>
              <a:rPr lang="fa-IR" dirty="0"/>
              <a:t>وجود </a:t>
            </a:r>
            <a:r>
              <a:rPr lang="fa-IR" dirty="0" smtClean="0"/>
              <a:t>دارد</a:t>
            </a:r>
            <a:r>
              <a:rPr lang="en-US" dirty="0" smtClean="0"/>
              <a:t>: </a:t>
            </a:r>
          </a:p>
          <a:p>
            <a:pPr marL="0" indent="0" algn="just" rtl="1">
              <a:buNone/>
            </a:pPr>
            <a:r>
              <a:rPr lang="fa-IR" dirty="0"/>
              <a:t> اجزای اصلی و اجزای توسعه یافته</a:t>
            </a:r>
          </a:p>
          <a:p>
            <a:pPr marL="0" indent="0" algn="just" rtl="1">
              <a:buNone/>
            </a:pPr>
            <a:endParaRPr lang="en-US" dirty="0"/>
          </a:p>
        </p:txBody>
      </p:sp>
    </p:spTree>
    <p:extLst>
      <p:ext uri="{BB962C8B-B14F-4D97-AF65-F5344CB8AC3E}">
        <p14:creationId xmlns:p14="http://schemas.microsoft.com/office/powerpoint/2010/main" val="36853262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3229" y="0"/>
            <a:ext cx="2156605" cy="1017918"/>
          </a:xfrm>
        </p:spPr>
        <p:txBody>
          <a:bodyPr>
            <a:normAutofit/>
          </a:bodyPr>
          <a:lstStyle/>
          <a:p>
            <a:pPr algn="just" rtl="1"/>
            <a:r>
              <a:rPr lang="fa-IR" sz="3600" b="1" dirty="0" smtClean="0"/>
              <a:t>اجزای  </a:t>
            </a:r>
            <a:r>
              <a:rPr lang="en-US" sz="3600" b="1" dirty="0" smtClean="0"/>
              <a:t>ERP</a:t>
            </a:r>
            <a:endParaRPr lang="en-US" sz="3600" b="1" dirty="0"/>
          </a:p>
        </p:txBody>
      </p:sp>
      <p:sp>
        <p:nvSpPr>
          <p:cNvPr id="3" name="Content Placeholder 2"/>
          <p:cNvSpPr>
            <a:spLocks noGrp="1"/>
          </p:cNvSpPr>
          <p:nvPr>
            <p:ph idx="1"/>
          </p:nvPr>
        </p:nvSpPr>
        <p:spPr>
          <a:xfrm>
            <a:off x="6711351" y="1026544"/>
            <a:ext cx="4580625" cy="4149306"/>
          </a:xfrm>
        </p:spPr>
        <p:txBody>
          <a:bodyPr>
            <a:normAutofit fontScale="55000" lnSpcReduction="20000"/>
          </a:bodyPr>
          <a:lstStyle/>
          <a:p>
            <a:pPr marL="0" indent="0" algn="just" rtl="1">
              <a:buNone/>
            </a:pPr>
            <a:r>
              <a:rPr lang="fa-IR" sz="3100" b="1" dirty="0" smtClean="0"/>
              <a:t>الف- اجزای اصلی  </a:t>
            </a:r>
            <a:r>
              <a:rPr lang="en-US" sz="3100" b="1" dirty="0" smtClean="0"/>
              <a:t>ERP</a:t>
            </a:r>
            <a:r>
              <a:rPr lang="fa-IR" sz="3100" b="1" dirty="0" smtClean="0"/>
              <a:t> </a:t>
            </a:r>
            <a:r>
              <a:rPr lang="en-US" sz="3100" b="1" dirty="0"/>
              <a:t>(</a:t>
            </a:r>
            <a:r>
              <a:rPr lang="en-US" sz="3100" b="1" dirty="0" smtClean="0"/>
              <a:t>Core Components)</a:t>
            </a:r>
            <a:endParaRPr lang="fa-IR" sz="3100" b="1" dirty="0" smtClean="0"/>
          </a:p>
          <a:p>
            <a:pPr marL="0" indent="0" algn="just" rtl="1">
              <a:buNone/>
            </a:pPr>
            <a:endParaRPr lang="fa-IR" sz="3100" b="1" dirty="0" smtClean="0"/>
          </a:p>
          <a:p>
            <a:pPr marL="0" indent="0" algn="just" rtl="1">
              <a:buNone/>
            </a:pPr>
            <a:r>
              <a:rPr lang="fa-IR" dirty="0"/>
              <a:t>این اجزا از فعالیت های داخلی مهم سازمان جهت تولید محصولات و خدمات آن پشتیبانی میکند . اجزای داخلی شامل:</a:t>
            </a:r>
          </a:p>
          <a:p>
            <a:pPr marL="0" indent="0" algn="just" rtl="1">
              <a:buNone/>
            </a:pPr>
            <a:r>
              <a:rPr lang="fa-IR" b="1" dirty="0"/>
              <a:t>مدیریت بودجه</a:t>
            </a:r>
            <a:r>
              <a:rPr lang="fa-IR" dirty="0" smtClean="0"/>
              <a:t>:</a:t>
            </a:r>
          </a:p>
          <a:p>
            <a:pPr marL="0" indent="0" algn="just" rtl="1">
              <a:buNone/>
            </a:pPr>
            <a:r>
              <a:rPr lang="fa-IR" dirty="0" smtClean="0"/>
              <a:t> </a:t>
            </a:r>
            <a:r>
              <a:rPr lang="fa-IR" dirty="0"/>
              <a:t>اجزایی هستند که حسابداری ، گزارشهای مالی ویرگول مدیریت عملکرد و ایراد همکاری را پشتیبانی میکند</a:t>
            </a:r>
          </a:p>
          <a:p>
            <a:pPr marL="0" indent="0" algn="just" rtl="1">
              <a:buNone/>
            </a:pPr>
            <a:r>
              <a:rPr lang="fa-IR" b="1" dirty="0"/>
              <a:t>مدیریت عملیات</a:t>
            </a:r>
            <a:r>
              <a:rPr lang="fa-IR" dirty="0"/>
              <a:t>: </a:t>
            </a:r>
            <a:endParaRPr lang="fa-IR" dirty="0" smtClean="0"/>
          </a:p>
          <a:p>
            <a:pPr marL="0" indent="0" algn="just" rtl="1">
              <a:buNone/>
            </a:pPr>
            <a:r>
              <a:rPr lang="fa-IR" dirty="0" smtClean="0"/>
              <a:t>اجزایی </a:t>
            </a:r>
            <a:r>
              <a:rPr lang="fa-IR" dirty="0"/>
              <a:t>هستند که عمل ساده سازی ، استانداردسازی و خودکار سازی فرآیندهای مرتبط با تدارکات داخلی و بیرونی سازمان ویرگول بهبود کیفیت ویرگول تولید ، فروش و خدمات را پشتیبانی می کنند</a:t>
            </a:r>
          </a:p>
          <a:p>
            <a:pPr marL="0" indent="0" algn="just" rtl="1">
              <a:buNone/>
            </a:pPr>
            <a:r>
              <a:rPr lang="fa-IR" b="1" dirty="0"/>
              <a:t>مدیریت منابع </a:t>
            </a:r>
            <a:r>
              <a:rPr lang="fa-IR" b="1" dirty="0" smtClean="0"/>
              <a:t>انسانی</a:t>
            </a:r>
            <a:r>
              <a:rPr lang="fa-IR" dirty="0" smtClean="0"/>
              <a:t>:</a:t>
            </a:r>
          </a:p>
          <a:p>
            <a:pPr marL="0" indent="0" algn="just" rtl="1">
              <a:buNone/>
            </a:pPr>
            <a:r>
              <a:rPr lang="fa-IR" dirty="0" smtClean="0"/>
              <a:t>اجزایی </a:t>
            </a:r>
            <a:r>
              <a:rPr lang="fa-IR" dirty="0"/>
              <a:t>هستند که گزینش کارکنان ، پیگیری سوابق ، بازبینی عملکرد ویرگول صورت پرداخت و پیگیری نیازمندی ها را پشتیبانی می کنند .</a:t>
            </a:r>
          </a:p>
          <a:p>
            <a:pPr marL="0" indent="0" algn="ctr" rtl="1">
              <a:buNone/>
            </a:pPr>
            <a:r>
              <a:rPr lang="fa-IR" dirty="0"/>
              <a:t> </a:t>
            </a:r>
            <a:endParaRPr lang="en-US" dirty="0"/>
          </a:p>
        </p:txBody>
      </p:sp>
      <p:sp>
        <p:nvSpPr>
          <p:cNvPr id="4" name="TextBox 3"/>
          <p:cNvSpPr txBox="1"/>
          <p:nvPr/>
        </p:nvSpPr>
        <p:spPr>
          <a:xfrm>
            <a:off x="6797615" y="5037828"/>
            <a:ext cx="4671202" cy="1200329"/>
          </a:xfrm>
          <a:prstGeom prst="rect">
            <a:avLst/>
          </a:prstGeom>
          <a:noFill/>
        </p:spPr>
        <p:txBody>
          <a:bodyPr wrap="square" rtlCol="0">
            <a:spAutoFit/>
          </a:bodyPr>
          <a:lstStyle/>
          <a:p>
            <a:pPr algn="ctr" rtl="1"/>
            <a:r>
              <a:rPr lang="fa-IR" dirty="0">
                <a:solidFill>
                  <a:srgbClr val="FF0000"/>
                </a:solidFill>
              </a:rPr>
              <a:t>اجزای مدیریت عملیات؛ فعالیت‌های اصلی زنجیره ارزش</a:t>
            </a:r>
          </a:p>
          <a:p>
            <a:pPr algn="ctr" rtl="1"/>
            <a:r>
              <a:rPr lang="fa-IR" dirty="0">
                <a:solidFill>
                  <a:srgbClr val="FF0000"/>
                </a:solidFill>
              </a:rPr>
              <a:t>و مدیریت بودجه و مدیریت منابع انسانی؛ فعالیت های پشتیبانی را توانمند می سازند </a:t>
            </a:r>
          </a:p>
          <a:p>
            <a:endParaRPr lang="en-US" sz="1800" kern="1200" dirty="0">
              <a:solidFill>
                <a:schemeClr val="tx1"/>
              </a:solidFill>
              <a:latin typeface="+mn-lt"/>
              <a:ea typeface="+mn-ea"/>
              <a:cs typeface="+mn-cs"/>
            </a:endParaRPr>
          </a:p>
        </p:txBody>
      </p:sp>
      <p:sp>
        <p:nvSpPr>
          <p:cNvPr id="5" name="TextBox 4"/>
          <p:cNvSpPr txBox="1"/>
          <p:nvPr/>
        </p:nvSpPr>
        <p:spPr>
          <a:xfrm>
            <a:off x="517586" y="1026544"/>
            <a:ext cx="4934308" cy="369332"/>
          </a:xfrm>
          <a:prstGeom prst="rect">
            <a:avLst/>
          </a:prstGeom>
          <a:noFill/>
        </p:spPr>
        <p:txBody>
          <a:bodyPr wrap="square" rtlCol="0">
            <a:spAutoFit/>
          </a:bodyPr>
          <a:lstStyle/>
          <a:p>
            <a:pPr algn="just" rtl="1"/>
            <a:r>
              <a:rPr lang="fa-IR" b="1" dirty="0" smtClean="0"/>
              <a:t>ب- اجزای توسعه یافته </a:t>
            </a:r>
            <a:r>
              <a:rPr lang="en-US" b="1" dirty="0" smtClean="0"/>
              <a:t> ERP</a:t>
            </a:r>
            <a:r>
              <a:rPr lang="fa-IR" b="1" dirty="0" smtClean="0"/>
              <a:t> ( </a:t>
            </a:r>
            <a:r>
              <a:rPr lang="en-US" b="1" dirty="0" smtClean="0"/>
              <a:t>Extended Components</a:t>
            </a:r>
            <a:r>
              <a:rPr lang="fa-IR" b="1" dirty="0" smtClean="0"/>
              <a:t> )</a:t>
            </a:r>
            <a:endParaRPr lang="en-US" sz="1800" b="1" kern="1200" dirty="0">
              <a:solidFill>
                <a:schemeClr val="tx1"/>
              </a:solidFill>
            </a:endParaRPr>
          </a:p>
        </p:txBody>
      </p:sp>
      <p:sp>
        <p:nvSpPr>
          <p:cNvPr id="6" name="TextBox 5"/>
          <p:cNvSpPr txBox="1"/>
          <p:nvPr/>
        </p:nvSpPr>
        <p:spPr>
          <a:xfrm>
            <a:off x="638355" y="1574319"/>
            <a:ext cx="4813539" cy="1200329"/>
          </a:xfrm>
          <a:prstGeom prst="rect">
            <a:avLst/>
          </a:prstGeom>
          <a:noFill/>
        </p:spPr>
        <p:txBody>
          <a:bodyPr wrap="square" rtlCol="0">
            <a:spAutoFit/>
          </a:bodyPr>
          <a:lstStyle/>
          <a:p>
            <a:pPr algn="just" rtl="1"/>
            <a:r>
              <a:rPr lang="fa-IR" dirty="0"/>
              <a:t>این اجزا ، فعالیت های بیرونی سازمان را برای تعامل با تامین کنندگان و مشتریان ویرگول توانمند می سازد مخصوصاً این که اجزا در ابتدا بر مدیریت ارتباط با مشتری و مدیریت زنجیره تامین تمرکز دارد </a:t>
            </a:r>
          </a:p>
        </p:txBody>
      </p:sp>
    </p:spTree>
    <p:extLst>
      <p:ext uri="{BB962C8B-B14F-4D97-AF65-F5344CB8AC3E}">
        <p14:creationId xmlns:p14="http://schemas.microsoft.com/office/powerpoint/2010/main" val="7061458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72400" y="365126"/>
            <a:ext cx="3243532" cy="445757"/>
          </a:xfrm>
        </p:spPr>
        <p:txBody>
          <a:bodyPr>
            <a:normAutofit fontScale="90000"/>
          </a:bodyPr>
          <a:lstStyle/>
          <a:p>
            <a:pPr algn="just" rtl="1"/>
            <a:r>
              <a:rPr lang="fa-IR" sz="2800" b="1" dirty="0" smtClean="0"/>
              <a:t>اجزای سیستم </a:t>
            </a:r>
            <a:r>
              <a:rPr lang="en-US" sz="2800" b="1" dirty="0" smtClean="0"/>
              <a:t>ERP</a:t>
            </a:r>
            <a:endParaRPr lang="en-US" sz="2800" b="1" dirty="0"/>
          </a:p>
        </p:txBody>
      </p:sp>
      <p:sp>
        <p:nvSpPr>
          <p:cNvPr id="8" name="Round Single Corner Rectangle 7"/>
          <p:cNvSpPr/>
          <p:nvPr/>
        </p:nvSpPr>
        <p:spPr>
          <a:xfrm>
            <a:off x="892833" y="1007822"/>
            <a:ext cx="2790645" cy="562301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solidFill>
                <a:schemeClr val="tx1"/>
              </a:solidFill>
            </a:endParaRPr>
          </a:p>
        </p:txBody>
      </p:sp>
      <p:sp>
        <p:nvSpPr>
          <p:cNvPr id="9" name="Round Single Corner Rectangle 8"/>
          <p:cNvSpPr/>
          <p:nvPr/>
        </p:nvSpPr>
        <p:spPr>
          <a:xfrm>
            <a:off x="6755921" y="1007823"/>
            <a:ext cx="2790645" cy="5623015"/>
          </a:xfrm>
          <a:prstGeom prst="round1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lowchart: Magnetic Disk 9"/>
          <p:cNvSpPr/>
          <p:nvPr/>
        </p:nvSpPr>
        <p:spPr>
          <a:xfrm>
            <a:off x="4305299" y="3308058"/>
            <a:ext cx="1828800" cy="1225296"/>
          </a:xfrm>
          <a:prstGeom prst="flowChartMagneticDisk">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پایگاه داده ها</a:t>
            </a:r>
            <a:endParaRPr lang="en-US" dirty="0">
              <a:solidFill>
                <a:schemeClr val="tx1"/>
              </a:solidFill>
            </a:endParaRPr>
          </a:p>
        </p:txBody>
      </p:sp>
      <p:cxnSp>
        <p:nvCxnSpPr>
          <p:cNvPr id="13" name="Straight Arrow Connector 12"/>
          <p:cNvCxnSpPr/>
          <p:nvPr/>
        </p:nvCxnSpPr>
        <p:spPr>
          <a:xfrm>
            <a:off x="3148642" y="2449902"/>
            <a:ext cx="1156657" cy="100066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6099952" y="4390846"/>
            <a:ext cx="1156657" cy="100066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6105076" y="2589476"/>
            <a:ext cx="1301688" cy="94321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349925" y="4400278"/>
            <a:ext cx="955374" cy="1124309"/>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0" idx="2"/>
          </p:cNvCxnSpPr>
          <p:nvPr/>
        </p:nvCxnSpPr>
        <p:spPr>
          <a:xfrm flipV="1">
            <a:off x="3148642" y="3920706"/>
            <a:ext cx="1156657" cy="73324"/>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2" name="Action Button: Custom 31">
            <a:hlinkClick r:id="" action="ppaction://noaction" highlightClick="1"/>
          </p:cNvPr>
          <p:cNvSpPr/>
          <p:nvPr/>
        </p:nvSpPr>
        <p:spPr>
          <a:xfrm>
            <a:off x="1535111" y="1733203"/>
            <a:ext cx="1506087" cy="1327880"/>
          </a:xfrm>
          <a:prstGeom prst="actionButtonBlank">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solidFill>
                  <a:schemeClr val="tx1"/>
                </a:solidFill>
              </a:rPr>
              <a:t>مدیریت مالی</a:t>
            </a:r>
            <a:endParaRPr lang="en-US" dirty="0">
              <a:solidFill>
                <a:schemeClr val="tx1"/>
              </a:solidFill>
            </a:endParaRPr>
          </a:p>
        </p:txBody>
      </p:sp>
      <p:sp>
        <p:nvSpPr>
          <p:cNvPr id="33" name="Action Button: Custom 32">
            <a:hlinkClick r:id="" action="ppaction://noaction" highlightClick="1"/>
          </p:cNvPr>
          <p:cNvSpPr/>
          <p:nvPr/>
        </p:nvSpPr>
        <p:spPr>
          <a:xfrm>
            <a:off x="1555272" y="5137762"/>
            <a:ext cx="1506087" cy="1327880"/>
          </a:xfrm>
          <a:prstGeom prst="actionButtonBlank">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solidFill>
                  <a:schemeClr val="tx1"/>
                </a:solidFill>
              </a:rPr>
              <a:t>مدیریت منابع انسانی</a:t>
            </a:r>
            <a:endParaRPr lang="en-US" dirty="0">
              <a:solidFill>
                <a:schemeClr val="tx1"/>
              </a:solidFill>
            </a:endParaRPr>
          </a:p>
        </p:txBody>
      </p:sp>
      <p:sp>
        <p:nvSpPr>
          <p:cNvPr id="34" name="Action Button: Custom 33">
            <a:hlinkClick r:id="" action="ppaction://noaction" highlightClick="1"/>
          </p:cNvPr>
          <p:cNvSpPr/>
          <p:nvPr/>
        </p:nvSpPr>
        <p:spPr>
          <a:xfrm>
            <a:off x="1532927" y="3361936"/>
            <a:ext cx="1506087" cy="1327880"/>
          </a:xfrm>
          <a:prstGeom prst="actionButtonBlank">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solidFill>
                  <a:schemeClr val="tx1"/>
                </a:solidFill>
              </a:rPr>
              <a:t>مدیریت عملیات</a:t>
            </a:r>
            <a:endParaRPr lang="en-US" dirty="0">
              <a:solidFill>
                <a:schemeClr val="tx1"/>
              </a:solidFill>
            </a:endParaRPr>
          </a:p>
        </p:txBody>
      </p:sp>
      <p:sp>
        <p:nvSpPr>
          <p:cNvPr id="35" name="Action Button: Custom 34">
            <a:hlinkClick r:id="" action="ppaction://noaction" highlightClick="1"/>
          </p:cNvPr>
          <p:cNvSpPr/>
          <p:nvPr/>
        </p:nvSpPr>
        <p:spPr>
          <a:xfrm>
            <a:off x="7475834" y="4727570"/>
            <a:ext cx="1506087" cy="1327880"/>
          </a:xfrm>
          <a:prstGeom prst="actionButtonBlank">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solidFill>
                  <a:schemeClr val="tx1"/>
                </a:solidFill>
              </a:rPr>
              <a:t>مدیریت زنجیره تامین</a:t>
            </a:r>
            <a:endParaRPr lang="en-US" dirty="0">
              <a:solidFill>
                <a:schemeClr val="tx1"/>
              </a:solidFill>
            </a:endParaRPr>
          </a:p>
        </p:txBody>
      </p:sp>
      <p:sp>
        <p:nvSpPr>
          <p:cNvPr id="36" name="Action Button: Custom 35">
            <a:hlinkClick r:id="" action="ppaction://noaction" highlightClick="1"/>
          </p:cNvPr>
          <p:cNvSpPr/>
          <p:nvPr/>
        </p:nvSpPr>
        <p:spPr>
          <a:xfrm>
            <a:off x="7475835" y="1980178"/>
            <a:ext cx="1506087" cy="1327880"/>
          </a:xfrm>
          <a:prstGeom prst="actionButtonBlank">
            <a:avLst/>
          </a:prstGeom>
          <a:solidFill>
            <a:schemeClr val="accent2">
              <a:lumMod val="60000"/>
              <a:lumOff val="4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a-IR" dirty="0" smtClean="0">
                <a:solidFill>
                  <a:schemeClr val="tx1"/>
                </a:solidFill>
              </a:rPr>
              <a:t>مدیریت ارتباط </a:t>
            </a:r>
          </a:p>
          <a:p>
            <a:pPr algn="ctr"/>
            <a:r>
              <a:rPr lang="fa-IR" dirty="0" smtClean="0">
                <a:solidFill>
                  <a:schemeClr val="tx1"/>
                </a:solidFill>
              </a:rPr>
              <a:t>با مشتریان</a:t>
            </a:r>
            <a:endParaRPr lang="en-US" dirty="0">
              <a:solidFill>
                <a:schemeClr val="tx1"/>
              </a:solidFill>
            </a:endParaRPr>
          </a:p>
        </p:txBody>
      </p:sp>
      <p:sp>
        <p:nvSpPr>
          <p:cNvPr id="37" name="TextBox 36"/>
          <p:cNvSpPr txBox="1"/>
          <p:nvPr/>
        </p:nvSpPr>
        <p:spPr>
          <a:xfrm>
            <a:off x="1509651" y="1047565"/>
            <a:ext cx="1575758" cy="923330"/>
          </a:xfrm>
          <a:prstGeom prst="rect">
            <a:avLst/>
          </a:prstGeom>
          <a:noFill/>
        </p:spPr>
        <p:txBody>
          <a:bodyPr wrap="square" rtlCol="0">
            <a:spAutoFit/>
          </a:bodyPr>
          <a:lstStyle/>
          <a:p>
            <a:pPr algn="ctr" rtl="1"/>
            <a:r>
              <a:rPr lang="fa-IR" dirty="0"/>
              <a:t>جریان اصلی </a:t>
            </a:r>
            <a:r>
              <a:rPr lang="en-US" dirty="0"/>
              <a:t>ERP</a:t>
            </a:r>
          </a:p>
          <a:p>
            <a:pPr algn="ctr" rtl="1"/>
            <a:r>
              <a:rPr lang="fa-IR" dirty="0"/>
              <a:t>متمرکز به داخل</a:t>
            </a:r>
            <a:endParaRPr lang="en-US" dirty="0"/>
          </a:p>
          <a:p>
            <a:pPr algn="ctr" rtl="1"/>
            <a:endParaRPr lang="en-US" sz="1800" kern="1200" dirty="0">
              <a:solidFill>
                <a:schemeClr val="tx1"/>
              </a:solidFill>
              <a:latin typeface="+mn-lt"/>
              <a:ea typeface="+mn-ea"/>
              <a:cs typeface="+mn-cs"/>
            </a:endParaRPr>
          </a:p>
        </p:txBody>
      </p:sp>
      <p:sp>
        <p:nvSpPr>
          <p:cNvPr id="38" name="TextBox 37"/>
          <p:cNvSpPr txBox="1"/>
          <p:nvPr/>
        </p:nvSpPr>
        <p:spPr>
          <a:xfrm>
            <a:off x="7303694" y="1284141"/>
            <a:ext cx="1850366" cy="369332"/>
          </a:xfrm>
          <a:prstGeom prst="rect">
            <a:avLst/>
          </a:prstGeom>
          <a:noFill/>
        </p:spPr>
        <p:txBody>
          <a:bodyPr wrap="square" rtlCol="0">
            <a:spAutoFit/>
          </a:bodyPr>
          <a:lstStyle/>
          <a:p>
            <a:pPr algn="ctr" rtl="1"/>
            <a:r>
              <a:rPr lang="fa-IR" sz="1800" kern="1200" dirty="0" smtClean="0">
                <a:solidFill>
                  <a:schemeClr val="tx1"/>
                </a:solidFill>
                <a:latin typeface="+mn-lt"/>
                <a:ea typeface="+mn-ea"/>
                <a:cs typeface="+mn-cs"/>
              </a:rPr>
              <a:t>اجزای توسعه یافته</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290081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2725409" y="1683035"/>
            <a:ext cx="5601801" cy="3380156"/>
            <a:chOff x="2476043" y="1355321"/>
            <a:chExt cx="6265434" cy="3603558"/>
          </a:xfrm>
        </p:grpSpPr>
        <p:sp>
          <p:nvSpPr>
            <p:cNvPr id="25" name="Freeform 24"/>
            <p:cNvSpPr/>
            <p:nvPr/>
          </p:nvSpPr>
          <p:spPr>
            <a:xfrm rot="591101">
              <a:off x="6358006" y="2944725"/>
              <a:ext cx="2383471" cy="2014154"/>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670286" tIns="769233" rIns="670286" bIns="821355" numCol="1" spcCol="1270" anchor="ctr" anchorCtr="0">
              <a:noAutofit/>
            </a:bodyPr>
            <a:lstStyle/>
            <a:p>
              <a:pPr algn="ctr" defTabSz="2489200">
                <a:lnSpc>
                  <a:spcPct val="90000"/>
                </a:lnSpc>
                <a:spcBef>
                  <a:spcPct val="0"/>
                </a:spcBef>
                <a:spcAft>
                  <a:spcPct val="35000"/>
                </a:spcAft>
              </a:pPr>
              <a:endParaRPr lang="fa-IR" dirty="0" smtClean="0"/>
            </a:p>
            <a:p>
              <a:pPr algn="ctr" defTabSz="2489200">
                <a:lnSpc>
                  <a:spcPct val="90000"/>
                </a:lnSpc>
                <a:spcBef>
                  <a:spcPct val="0"/>
                </a:spcBef>
                <a:spcAft>
                  <a:spcPct val="35000"/>
                </a:spcAft>
              </a:pPr>
              <a:r>
                <a:rPr lang="fa-IR" dirty="0" smtClean="0"/>
                <a:t>بودجه ریزی و حسابرسی</a:t>
              </a:r>
            </a:p>
            <a:p>
              <a:pPr lvl="0" algn="ctr" defTabSz="2489200">
                <a:lnSpc>
                  <a:spcPct val="90000"/>
                </a:lnSpc>
                <a:spcBef>
                  <a:spcPct val="0"/>
                </a:spcBef>
                <a:spcAft>
                  <a:spcPct val="35000"/>
                </a:spcAft>
              </a:pPr>
              <a:endParaRPr lang="en-US" kern="1200" dirty="0"/>
            </a:p>
          </p:txBody>
        </p:sp>
        <p:sp>
          <p:nvSpPr>
            <p:cNvPr id="26" name="Freeform 25"/>
            <p:cNvSpPr/>
            <p:nvPr/>
          </p:nvSpPr>
          <p:spPr>
            <a:xfrm rot="693627">
              <a:off x="2476043" y="1355321"/>
              <a:ext cx="2167466" cy="2167466"/>
            </a:xfrm>
            <a:custGeom>
              <a:avLst/>
              <a:gdLst>
                <a:gd name="connsiteX0" fmla="*/ 1621800 w 2167466"/>
                <a:gd name="connsiteY0" fmla="*/ 548964 h 2167466"/>
                <a:gd name="connsiteX1" fmla="*/ 1941574 w 2167466"/>
                <a:gd name="connsiteY1" fmla="*/ 452590 h 2167466"/>
                <a:gd name="connsiteX2" fmla="*/ 2059240 w 2167466"/>
                <a:gd name="connsiteY2" fmla="*/ 656392 h 2167466"/>
                <a:gd name="connsiteX3" fmla="*/ 1815890 w 2167466"/>
                <a:gd name="connsiteY3" fmla="*/ 885138 h 2167466"/>
                <a:gd name="connsiteX4" fmla="*/ 1815890 w 2167466"/>
                <a:gd name="connsiteY4" fmla="*/ 1282328 h 2167466"/>
                <a:gd name="connsiteX5" fmla="*/ 2059240 w 2167466"/>
                <a:gd name="connsiteY5" fmla="*/ 1511074 h 2167466"/>
                <a:gd name="connsiteX6" fmla="*/ 1941574 w 2167466"/>
                <a:gd name="connsiteY6" fmla="*/ 1714876 h 2167466"/>
                <a:gd name="connsiteX7" fmla="*/ 1621800 w 2167466"/>
                <a:gd name="connsiteY7" fmla="*/ 1618502 h 2167466"/>
                <a:gd name="connsiteX8" fmla="*/ 1277823 w 2167466"/>
                <a:gd name="connsiteY8" fmla="*/ 1817097 h 2167466"/>
                <a:gd name="connsiteX9" fmla="*/ 1201398 w 2167466"/>
                <a:gd name="connsiteY9" fmla="*/ 2142217 h 2167466"/>
                <a:gd name="connsiteX10" fmla="*/ 966068 w 2167466"/>
                <a:gd name="connsiteY10" fmla="*/ 2142217 h 2167466"/>
                <a:gd name="connsiteX11" fmla="*/ 889643 w 2167466"/>
                <a:gd name="connsiteY11" fmla="*/ 1817097 h 2167466"/>
                <a:gd name="connsiteX12" fmla="*/ 545666 w 2167466"/>
                <a:gd name="connsiteY12" fmla="*/ 1618502 h 2167466"/>
                <a:gd name="connsiteX13" fmla="*/ 225892 w 2167466"/>
                <a:gd name="connsiteY13" fmla="*/ 1714876 h 2167466"/>
                <a:gd name="connsiteX14" fmla="*/ 108226 w 2167466"/>
                <a:gd name="connsiteY14" fmla="*/ 1511074 h 2167466"/>
                <a:gd name="connsiteX15" fmla="*/ 351576 w 2167466"/>
                <a:gd name="connsiteY15" fmla="*/ 1282328 h 2167466"/>
                <a:gd name="connsiteX16" fmla="*/ 351576 w 2167466"/>
                <a:gd name="connsiteY16" fmla="*/ 885138 h 2167466"/>
                <a:gd name="connsiteX17" fmla="*/ 108226 w 2167466"/>
                <a:gd name="connsiteY17" fmla="*/ 656392 h 2167466"/>
                <a:gd name="connsiteX18" fmla="*/ 225892 w 2167466"/>
                <a:gd name="connsiteY18" fmla="*/ 452590 h 2167466"/>
                <a:gd name="connsiteX19" fmla="*/ 545666 w 2167466"/>
                <a:gd name="connsiteY19" fmla="*/ 548964 h 2167466"/>
                <a:gd name="connsiteX20" fmla="*/ 889643 w 2167466"/>
                <a:gd name="connsiteY20" fmla="*/ 350369 h 2167466"/>
                <a:gd name="connsiteX21" fmla="*/ 966068 w 2167466"/>
                <a:gd name="connsiteY21" fmla="*/ 25249 h 2167466"/>
                <a:gd name="connsiteX22" fmla="*/ 1201398 w 2167466"/>
                <a:gd name="connsiteY22" fmla="*/ 25249 h 2167466"/>
                <a:gd name="connsiteX23" fmla="*/ 1277823 w 2167466"/>
                <a:gd name="connsiteY23" fmla="*/ 350369 h 2167466"/>
                <a:gd name="connsiteX24" fmla="*/ 1621800 w 2167466"/>
                <a:gd name="connsiteY24" fmla="*/ 548964 h 21674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67466" h="2167466">
                  <a:moveTo>
                    <a:pt x="1621800" y="548964"/>
                  </a:moveTo>
                  <a:lnTo>
                    <a:pt x="1941574" y="452590"/>
                  </a:lnTo>
                  <a:lnTo>
                    <a:pt x="2059240" y="656392"/>
                  </a:lnTo>
                  <a:lnTo>
                    <a:pt x="1815890" y="885138"/>
                  </a:lnTo>
                  <a:cubicBezTo>
                    <a:pt x="1851165" y="1015185"/>
                    <a:pt x="1851165" y="1152281"/>
                    <a:pt x="1815890" y="1282328"/>
                  </a:cubicBezTo>
                  <a:lnTo>
                    <a:pt x="2059240" y="1511074"/>
                  </a:lnTo>
                  <a:lnTo>
                    <a:pt x="1941574" y="1714876"/>
                  </a:lnTo>
                  <a:lnTo>
                    <a:pt x="1621800" y="1618502"/>
                  </a:lnTo>
                  <a:cubicBezTo>
                    <a:pt x="1526813" y="1714075"/>
                    <a:pt x="1408085" y="1782623"/>
                    <a:pt x="1277823" y="1817097"/>
                  </a:cubicBezTo>
                  <a:lnTo>
                    <a:pt x="1201398" y="2142217"/>
                  </a:lnTo>
                  <a:lnTo>
                    <a:pt x="966068" y="2142217"/>
                  </a:lnTo>
                  <a:lnTo>
                    <a:pt x="889643" y="1817097"/>
                  </a:lnTo>
                  <a:cubicBezTo>
                    <a:pt x="759381" y="1782622"/>
                    <a:pt x="640653" y="1714074"/>
                    <a:pt x="545666" y="1618502"/>
                  </a:cubicBezTo>
                  <a:lnTo>
                    <a:pt x="225892" y="1714876"/>
                  </a:lnTo>
                  <a:lnTo>
                    <a:pt x="108226" y="1511074"/>
                  </a:lnTo>
                  <a:lnTo>
                    <a:pt x="351576" y="1282328"/>
                  </a:lnTo>
                  <a:cubicBezTo>
                    <a:pt x="316301" y="1152281"/>
                    <a:pt x="316301" y="1015185"/>
                    <a:pt x="351576" y="885138"/>
                  </a:cubicBezTo>
                  <a:lnTo>
                    <a:pt x="108226" y="656392"/>
                  </a:lnTo>
                  <a:lnTo>
                    <a:pt x="225892" y="452590"/>
                  </a:lnTo>
                  <a:lnTo>
                    <a:pt x="545666" y="548964"/>
                  </a:lnTo>
                  <a:cubicBezTo>
                    <a:pt x="640653" y="453391"/>
                    <a:pt x="759381" y="384843"/>
                    <a:pt x="889643" y="350369"/>
                  </a:cubicBezTo>
                  <a:lnTo>
                    <a:pt x="966068" y="25249"/>
                  </a:lnTo>
                  <a:lnTo>
                    <a:pt x="1201398" y="25249"/>
                  </a:lnTo>
                  <a:lnTo>
                    <a:pt x="1277823" y="350369"/>
                  </a:lnTo>
                  <a:cubicBezTo>
                    <a:pt x="1408085" y="384844"/>
                    <a:pt x="1526813" y="453392"/>
                    <a:pt x="1621800" y="548964"/>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5197846"/>
                <a:satOff val="-23984"/>
                <a:lumOff val="883"/>
                <a:alphaOff val="0"/>
              </a:schemeClr>
            </a:fillRef>
            <a:effectRef idx="2">
              <a:schemeClr val="accent4">
                <a:hueOff val="5197846"/>
                <a:satOff val="-23984"/>
                <a:lumOff val="883"/>
                <a:alphaOff val="0"/>
              </a:schemeClr>
            </a:effectRef>
            <a:fontRef idx="minor">
              <a:schemeClr val="lt1"/>
            </a:fontRef>
          </p:style>
          <p:txBody>
            <a:bodyPr spcFirstLastPara="0" vert="horz" wrap="square" lIns="588846" tIns="592144" rIns="588846" bIns="592144" numCol="1" spcCol="1270" anchor="ctr" anchorCtr="0">
              <a:noAutofit/>
            </a:bodyPr>
            <a:lstStyle/>
            <a:p>
              <a:pPr algn="ctr" defTabSz="1511300">
                <a:lnSpc>
                  <a:spcPct val="90000"/>
                </a:lnSpc>
                <a:spcBef>
                  <a:spcPct val="0"/>
                </a:spcBef>
                <a:spcAft>
                  <a:spcPct val="35000"/>
                </a:spcAft>
              </a:pPr>
              <a:endParaRPr lang="fa-IR" sz="2000" dirty="0" smtClean="0"/>
            </a:p>
            <a:p>
              <a:pPr algn="ctr" defTabSz="1511300">
                <a:lnSpc>
                  <a:spcPct val="90000"/>
                </a:lnSpc>
                <a:spcBef>
                  <a:spcPct val="0"/>
                </a:spcBef>
                <a:spcAft>
                  <a:spcPct val="35000"/>
                </a:spcAft>
              </a:pPr>
              <a:r>
                <a:rPr lang="fa-IR" sz="2000" dirty="0" smtClean="0"/>
                <a:t>بازاریابی و فروش</a:t>
              </a:r>
            </a:p>
            <a:p>
              <a:pPr lvl="0" algn="ctr" defTabSz="1511300">
                <a:lnSpc>
                  <a:spcPct val="90000"/>
                </a:lnSpc>
                <a:spcBef>
                  <a:spcPct val="0"/>
                </a:spcBef>
                <a:spcAft>
                  <a:spcPct val="35000"/>
                </a:spcAft>
              </a:pPr>
              <a:endParaRPr lang="en-US" sz="1100" kern="1200" dirty="0"/>
            </a:p>
          </p:txBody>
        </p:sp>
        <p:sp>
          <p:nvSpPr>
            <p:cNvPr id="27" name="Freeform 26"/>
            <p:cNvSpPr/>
            <p:nvPr/>
          </p:nvSpPr>
          <p:spPr>
            <a:xfrm>
              <a:off x="4086199" y="1462778"/>
              <a:ext cx="3002456" cy="3006702"/>
            </a:xfrm>
            <a:custGeom>
              <a:avLst/>
              <a:gdLst>
                <a:gd name="connsiteX0" fmla="*/ 1589033 w 2123675"/>
                <a:gd name="connsiteY0" fmla="*/ 537873 h 2123675"/>
                <a:gd name="connsiteX1" fmla="*/ 1902347 w 2123675"/>
                <a:gd name="connsiteY1" fmla="*/ 443446 h 2123675"/>
                <a:gd name="connsiteX2" fmla="*/ 2017635 w 2123675"/>
                <a:gd name="connsiteY2" fmla="*/ 643130 h 2123675"/>
                <a:gd name="connsiteX3" fmla="*/ 1779202 w 2123675"/>
                <a:gd name="connsiteY3" fmla="*/ 867255 h 2123675"/>
                <a:gd name="connsiteX4" fmla="*/ 1779202 w 2123675"/>
                <a:gd name="connsiteY4" fmla="*/ 1256420 h 2123675"/>
                <a:gd name="connsiteX5" fmla="*/ 2017635 w 2123675"/>
                <a:gd name="connsiteY5" fmla="*/ 1480545 h 2123675"/>
                <a:gd name="connsiteX6" fmla="*/ 1902347 w 2123675"/>
                <a:gd name="connsiteY6" fmla="*/ 1680229 h 2123675"/>
                <a:gd name="connsiteX7" fmla="*/ 1589033 w 2123675"/>
                <a:gd name="connsiteY7" fmla="*/ 1585802 h 2123675"/>
                <a:gd name="connsiteX8" fmla="*/ 1252006 w 2123675"/>
                <a:gd name="connsiteY8" fmla="*/ 1780385 h 2123675"/>
                <a:gd name="connsiteX9" fmla="*/ 1177125 w 2123675"/>
                <a:gd name="connsiteY9" fmla="*/ 2098936 h 2123675"/>
                <a:gd name="connsiteX10" fmla="*/ 946550 w 2123675"/>
                <a:gd name="connsiteY10" fmla="*/ 2098936 h 2123675"/>
                <a:gd name="connsiteX11" fmla="*/ 871669 w 2123675"/>
                <a:gd name="connsiteY11" fmla="*/ 1780385 h 2123675"/>
                <a:gd name="connsiteX12" fmla="*/ 534642 w 2123675"/>
                <a:gd name="connsiteY12" fmla="*/ 1585802 h 2123675"/>
                <a:gd name="connsiteX13" fmla="*/ 221328 w 2123675"/>
                <a:gd name="connsiteY13" fmla="*/ 1680229 h 2123675"/>
                <a:gd name="connsiteX14" fmla="*/ 106040 w 2123675"/>
                <a:gd name="connsiteY14" fmla="*/ 1480545 h 2123675"/>
                <a:gd name="connsiteX15" fmla="*/ 344473 w 2123675"/>
                <a:gd name="connsiteY15" fmla="*/ 1256420 h 2123675"/>
                <a:gd name="connsiteX16" fmla="*/ 344473 w 2123675"/>
                <a:gd name="connsiteY16" fmla="*/ 867255 h 2123675"/>
                <a:gd name="connsiteX17" fmla="*/ 106040 w 2123675"/>
                <a:gd name="connsiteY17" fmla="*/ 643130 h 2123675"/>
                <a:gd name="connsiteX18" fmla="*/ 221328 w 2123675"/>
                <a:gd name="connsiteY18" fmla="*/ 443446 h 2123675"/>
                <a:gd name="connsiteX19" fmla="*/ 534642 w 2123675"/>
                <a:gd name="connsiteY19" fmla="*/ 537873 h 2123675"/>
                <a:gd name="connsiteX20" fmla="*/ 871669 w 2123675"/>
                <a:gd name="connsiteY20" fmla="*/ 343290 h 2123675"/>
                <a:gd name="connsiteX21" fmla="*/ 946550 w 2123675"/>
                <a:gd name="connsiteY21" fmla="*/ 24739 h 2123675"/>
                <a:gd name="connsiteX22" fmla="*/ 1177125 w 2123675"/>
                <a:gd name="connsiteY22" fmla="*/ 24739 h 2123675"/>
                <a:gd name="connsiteX23" fmla="*/ 1252006 w 2123675"/>
                <a:gd name="connsiteY23" fmla="*/ 343290 h 2123675"/>
                <a:gd name="connsiteX24" fmla="*/ 1589033 w 2123675"/>
                <a:gd name="connsiteY24" fmla="*/ 537873 h 21236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2123675" h="2123675">
                  <a:moveTo>
                    <a:pt x="1366897" y="537190"/>
                  </a:moveTo>
                  <a:lnTo>
                    <a:pt x="1594045" y="396507"/>
                  </a:lnTo>
                  <a:lnTo>
                    <a:pt x="1727168" y="529630"/>
                  </a:lnTo>
                  <a:lnTo>
                    <a:pt x="1586485" y="756778"/>
                  </a:lnTo>
                  <a:cubicBezTo>
                    <a:pt x="1640670" y="849967"/>
                    <a:pt x="1669056" y="955907"/>
                    <a:pt x="1668725" y="1063703"/>
                  </a:cubicBezTo>
                  <a:lnTo>
                    <a:pt x="1904134" y="1190078"/>
                  </a:lnTo>
                  <a:lnTo>
                    <a:pt x="1855408" y="1371927"/>
                  </a:lnTo>
                  <a:lnTo>
                    <a:pt x="1588350" y="1363666"/>
                  </a:lnTo>
                  <a:cubicBezTo>
                    <a:pt x="1534739" y="1457186"/>
                    <a:pt x="1457186" y="1534739"/>
                    <a:pt x="1363666" y="1588351"/>
                  </a:cubicBezTo>
                  <a:lnTo>
                    <a:pt x="1371926" y="1855408"/>
                  </a:lnTo>
                  <a:lnTo>
                    <a:pt x="1190078" y="1904134"/>
                  </a:lnTo>
                  <a:lnTo>
                    <a:pt x="1063703" y="1668725"/>
                  </a:lnTo>
                  <a:cubicBezTo>
                    <a:pt x="955907" y="1669057"/>
                    <a:pt x="849967" y="1640670"/>
                    <a:pt x="756778" y="1586485"/>
                  </a:cubicBezTo>
                  <a:lnTo>
                    <a:pt x="529630" y="1727168"/>
                  </a:lnTo>
                  <a:lnTo>
                    <a:pt x="396507" y="1594045"/>
                  </a:lnTo>
                  <a:lnTo>
                    <a:pt x="537190" y="1366897"/>
                  </a:lnTo>
                  <a:cubicBezTo>
                    <a:pt x="483005" y="1273708"/>
                    <a:pt x="454619" y="1167768"/>
                    <a:pt x="454950" y="1059972"/>
                  </a:cubicBezTo>
                  <a:lnTo>
                    <a:pt x="219541" y="933597"/>
                  </a:lnTo>
                  <a:lnTo>
                    <a:pt x="268267" y="751748"/>
                  </a:lnTo>
                  <a:lnTo>
                    <a:pt x="535325" y="760009"/>
                  </a:lnTo>
                  <a:cubicBezTo>
                    <a:pt x="588936" y="666489"/>
                    <a:pt x="666489" y="588936"/>
                    <a:pt x="760009" y="535324"/>
                  </a:cubicBezTo>
                  <a:lnTo>
                    <a:pt x="751749" y="268267"/>
                  </a:lnTo>
                  <a:lnTo>
                    <a:pt x="933597" y="219541"/>
                  </a:lnTo>
                  <a:lnTo>
                    <a:pt x="1059972" y="454950"/>
                  </a:lnTo>
                  <a:cubicBezTo>
                    <a:pt x="1167768" y="454618"/>
                    <a:pt x="1273708" y="483005"/>
                    <a:pt x="1366897" y="537190"/>
                  </a:cubicBezTo>
                  <a:close/>
                </a:path>
              </a:pathLst>
            </a:custGeom>
            <a:scene3d>
              <a:camera prst="orthographicFront">
                <a:rot lat="0" lon="0" rev="0"/>
              </a:camera>
              <a:lightRig rig="contrasting" dir="t">
                <a:rot lat="0" lon="0" rev="1200000"/>
              </a:lightRig>
            </a:scene3d>
            <a:sp3d contourW="19050" prstMaterial="metal">
              <a:bevelT w="88900" h="203200"/>
              <a:bevelB w="165100" h="254000"/>
            </a:sp3d>
          </p:spPr>
          <p:style>
            <a:lnRef idx="0">
              <a:schemeClr val="lt1">
                <a:hueOff val="0"/>
                <a:satOff val="0"/>
                <a:lumOff val="0"/>
                <a:alphaOff val="0"/>
              </a:schemeClr>
            </a:lnRef>
            <a:fillRef idx="1">
              <a:schemeClr val="accent4">
                <a:hueOff val="10395692"/>
                <a:satOff val="-47968"/>
                <a:lumOff val="1765"/>
                <a:alphaOff val="0"/>
              </a:schemeClr>
            </a:fillRef>
            <a:effectRef idx="2">
              <a:schemeClr val="accent4">
                <a:hueOff val="10395692"/>
                <a:satOff val="-47968"/>
                <a:lumOff val="1765"/>
                <a:alphaOff val="0"/>
              </a:schemeClr>
            </a:effectRef>
            <a:fontRef idx="minor">
              <a:schemeClr val="lt1"/>
            </a:fontRef>
          </p:style>
          <p:txBody>
            <a:bodyPr spcFirstLastPara="0" vert="horz" wrap="square" lIns="752687" tIns="752687" rIns="752688" bIns="752688" numCol="1" spcCol="1270" anchor="ctr" anchorCtr="0">
              <a:noAutofit/>
            </a:bodyPr>
            <a:lstStyle/>
            <a:p>
              <a:pPr algn="ctr" defTabSz="1689100">
                <a:lnSpc>
                  <a:spcPct val="90000"/>
                </a:lnSpc>
                <a:spcBef>
                  <a:spcPct val="0"/>
                </a:spcBef>
                <a:spcAft>
                  <a:spcPct val="35000"/>
                </a:spcAft>
              </a:pPr>
              <a:endParaRPr lang="fa-IR" sz="2000" dirty="0" smtClean="0"/>
            </a:p>
            <a:p>
              <a:pPr algn="ctr" defTabSz="1689100">
                <a:lnSpc>
                  <a:spcPct val="90000"/>
                </a:lnSpc>
                <a:spcBef>
                  <a:spcPct val="0"/>
                </a:spcBef>
                <a:spcAft>
                  <a:spcPct val="35000"/>
                </a:spcAft>
              </a:pPr>
              <a:r>
                <a:rPr lang="fa-IR" sz="2000" dirty="0" smtClean="0"/>
                <a:t>مدیریت زنجیره تامین</a:t>
              </a:r>
            </a:p>
            <a:p>
              <a:pPr lvl="0" algn="ctr" defTabSz="1689100">
                <a:lnSpc>
                  <a:spcPct val="90000"/>
                </a:lnSpc>
                <a:spcBef>
                  <a:spcPct val="0"/>
                </a:spcBef>
                <a:spcAft>
                  <a:spcPct val="35000"/>
                </a:spcAft>
              </a:pPr>
              <a:endParaRPr lang="en-US" sz="2000" kern="1200" dirty="0"/>
            </a:p>
          </p:txBody>
        </p:sp>
      </p:grpSp>
      <p:sp>
        <p:nvSpPr>
          <p:cNvPr id="38" name="Freeform 37"/>
          <p:cNvSpPr/>
          <p:nvPr/>
        </p:nvSpPr>
        <p:spPr>
          <a:xfrm rot="20162989">
            <a:off x="5963287" y="935511"/>
            <a:ext cx="1961149" cy="1944108"/>
          </a:xfrm>
          <a:custGeom>
            <a:avLst/>
            <a:gdLst>
              <a:gd name="connsiteX0" fmla="*/ 2115406 w 2980266"/>
              <a:gd name="connsiteY0" fmla="*/ 475169 h 2980266"/>
              <a:gd name="connsiteX1" fmla="*/ 2347223 w 2980266"/>
              <a:gd name="connsiteY1" fmla="*/ 280641 h 2980266"/>
              <a:gd name="connsiteX2" fmla="*/ 2532418 w 2980266"/>
              <a:gd name="connsiteY2" fmla="*/ 436038 h 2980266"/>
              <a:gd name="connsiteX3" fmla="*/ 2381100 w 2980266"/>
              <a:gd name="connsiteY3" fmla="*/ 698113 h 2980266"/>
              <a:gd name="connsiteX4" fmla="*/ 2621526 w 2980266"/>
              <a:gd name="connsiteY4" fmla="*/ 1114543 h 2980266"/>
              <a:gd name="connsiteX5" fmla="*/ 2924149 w 2980266"/>
              <a:gd name="connsiteY5" fmla="*/ 1114535 h 2980266"/>
              <a:gd name="connsiteX6" fmla="*/ 2966129 w 2980266"/>
              <a:gd name="connsiteY6" fmla="*/ 1352617 h 2980266"/>
              <a:gd name="connsiteX7" fmla="*/ 2681754 w 2980266"/>
              <a:gd name="connsiteY7" fmla="*/ 1456113 h 2980266"/>
              <a:gd name="connsiteX8" fmla="*/ 2598255 w 2980266"/>
              <a:gd name="connsiteY8" fmla="*/ 1929659 h 2980266"/>
              <a:gd name="connsiteX9" fmla="*/ 2830082 w 2980266"/>
              <a:gd name="connsiteY9" fmla="*/ 2124176 h 2980266"/>
              <a:gd name="connsiteX10" fmla="*/ 2709205 w 2980266"/>
              <a:gd name="connsiteY10" fmla="*/ 2333542 h 2980266"/>
              <a:gd name="connsiteX11" fmla="*/ 2424835 w 2980266"/>
              <a:gd name="connsiteY11" fmla="*/ 2230031 h 2980266"/>
              <a:gd name="connsiteX12" fmla="*/ 2056481 w 2980266"/>
              <a:gd name="connsiteY12" fmla="*/ 2539116 h 2980266"/>
              <a:gd name="connsiteX13" fmla="*/ 2109039 w 2980266"/>
              <a:gd name="connsiteY13" fmla="*/ 2837141 h 2980266"/>
              <a:gd name="connsiteX14" fmla="*/ 1881863 w 2980266"/>
              <a:gd name="connsiteY14" fmla="*/ 2919826 h 2980266"/>
              <a:gd name="connsiteX15" fmla="*/ 1730559 w 2980266"/>
              <a:gd name="connsiteY15" fmla="*/ 2657743 h 2980266"/>
              <a:gd name="connsiteX16" fmla="*/ 1249707 w 2980266"/>
              <a:gd name="connsiteY16" fmla="*/ 2657743 h 2980266"/>
              <a:gd name="connsiteX17" fmla="*/ 1098403 w 2980266"/>
              <a:gd name="connsiteY17" fmla="*/ 2919826 h 2980266"/>
              <a:gd name="connsiteX18" fmla="*/ 871227 w 2980266"/>
              <a:gd name="connsiteY18" fmla="*/ 2837141 h 2980266"/>
              <a:gd name="connsiteX19" fmla="*/ 923785 w 2980266"/>
              <a:gd name="connsiteY19" fmla="*/ 2539117 h 2980266"/>
              <a:gd name="connsiteX20" fmla="*/ 555431 w 2980266"/>
              <a:gd name="connsiteY20" fmla="*/ 2230032 h 2980266"/>
              <a:gd name="connsiteX21" fmla="*/ 271061 w 2980266"/>
              <a:gd name="connsiteY21" fmla="*/ 2333542 h 2980266"/>
              <a:gd name="connsiteX22" fmla="*/ 150184 w 2980266"/>
              <a:gd name="connsiteY22" fmla="*/ 2124176 h 2980266"/>
              <a:gd name="connsiteX23" fmla="*/ 382011 w 2980266"/>
              <a:gd name="connsiteY23" fmla="*/ 1929660 h 2980266"/>
              <a:gd name="connsiteX24" fmla="*/ 298512 w 2980266"/>
              <a:gd name="connsiteY24" fmla="*/ 1456114 h 2980266"/>
              <a:gd name="connsiteX25" fmla="*/ 14137 w 2980266"/>
              <a:gd name="connsiteY25" fmla="*/ 1352617 h 2980266"/>
              <a:gd name="connsiteX26" fmla="*/ 56117 w 2980266"/>
              <a:gd name="connsiteY26" fmla="*/ 1114535 h 2980266"/>
              <a:gd name="connsiteX27" fmla="*/ 358740 w 2980266"/>
              <a:gd name="connsiteY27" fmla="*/ 1114543 h 2980266"/>
              <a:gd name="connsiteX28" fmla="*/ 599166 w 2980266"/>
              <a:gd name="connsiteY28" fmla="*/ 698113 h 2980266"/>
              <a:gd name="connsiteX29" fmla="*/ 447848 w 2980266"/>
              <a:gd name="connsiteY29" fmla="*/ 436038 h 2980266"/>
              <a:gd name="connsiteX30" fmla="*/ 633043 w 2980266"/>
              <a:gd name="connsiteY30" fmla="*/ 280641 h 2980266"/>
              <a:gd name="connsiteX31" fmla="*/ 864860 w 2980266"/>
              <a:gd name="connsiteY31" fmla="*/ 475169 h 2980266"/>
              <a:gd name="connsiteX32" fmla="*/ 1316713 w 2980266"/>
              <a:gd name="connsiteY32" fmla="*/ 310708 h 2980266"/>
              <a:gd name="connsiteX33" fmla="*/ 1369255 w 2980266"/>
              <a:gd name="connsiteY33" fmla="*/ 12681 h 2980266"/>
              <a:gd name="connsiteX34" fmla="*/ 1611011 w 2980266"/>
              <a:gd name="connsiteY34" fmla="*/ 12681 h 2980266"/>
              <a:gd name="connsiteX35" fmla="*/ 1663553 w 2980266"/>
              <a:gd name="connsiteY35" fmla="*/ 310708 h 2980266"/>
              <a:gd name="connsiteX36" fmla="*/ 2115406 w 2980266"/>
              <a:gd name="connsiteY36" fmla="*/ 475169 h 29802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2980266" h="2980266">
                <a:moveTo>
                  <a:pt x="2115406" y="475169"/>
                </a:moveTo>
                <a:lnTo>
                  <a:pt x="2347223" y="280641"/>
                </a:lnTo>
                <a:lnTo>
                  <a:pt x="2532418" y="436038"/>
                </a:lnTo>
                <a:lnTo>
                  <a:pt x="2381100" y="698113"/>
                </a:lnTo>
                <a:cubicBezTo>
                  <a:pt x="2488696" y="819151"/>
                  <a:pt x="2570502" y="960843"/>
                  <a:pt x="2621526" y="1114543"/>
                </a:cubicBezTo>
                <a:lnTo>
                  <a:pt x="2924149" y="1114535"/>
                </a:lnTo>
                <a:lnTo>
                  <a:pt x="2966129" y="1352617"/>
                </a:lnTo>
                <a:lnTo>
                  <a:pt x="2681754" y="1456113"/>
                </a:lnTo>
                <a:cubicBezTo>
                  <a:pt x="2686376" y="1617995"/>
                  <a:pt x="2657965" y="1779121"/>
                  <a:pt x="2598255" y="1929659"/>
                </a:cubicBezTo>
                <a:lnTo>
                  <a:pt x="2830082" y="2124176"/>
                </a:lnTo>
                <a:lnTo>
                  <a:pt x="2709205" y="2333542"/>
                </a:lnTo>
                <a:lnTo>
                  <a:pt x="2424835" y="2230031"/>
                </a:lnTo>
                <a:cubicBezTo>
                  <a:pt x="2324320" y="2357010"/>
                  <a:pt x="2198986" y="2462178"/>
                  <a:pt x="2056481" y="2539116"/>
                </a:cubicBezTo>
                <a:lnTo>
                  <a:pt x="2109039" y="2837141"/>
                </a:lnTo>
                <a:lnTo>
                  <a:pt x="1881863" y="2919826"/>
                </a:lnTo>
                <a:lnTo>
                  <a:pt x="1730559" y="2657743"/>
                </a:lnTo>
                <a:cubicBezTo>
                  <a:pt x="1571939" y="2690405"/>
                  <a:pt x="1408327" y="2690405"/>
                  <a:pt x="1249707" y="2657743"/>
                </a:cubicBezTo>
                <a:lnTo>
                  <a:pt x="1098403" y="2919826"/>
                </a:lnTo>
                <a:lnTo>
                  <a:pt x="871227" y="2837141"/>
                </a:lnTo>
                <a:lnTo>
                  <a:pt x="923785" y="2539117"/>
                </a:lnTo>
                <a:cubicBezTo>
                  <a:pt x="781280" y="2462179"/>
                  <a:pt x="655947" y="2357011"/>
                  <a:pt x="555431" y="2230032"/>
                </a:cubicBezTo>
                <a:lnTo>
                  <a:pt x="271061" y="2333542"/>
                </a:lnTo>
                <a:lnTo>
                  <a:pt x="150184" y="2124176"/>
                </a:lnTo>
                <a:lnTo>
                  <a:pt x="382011" y="1929660"/>
                </a:lnTo>
                <a:cubicBezTo>
                  <a:pt x="322301" y="1779122"/>
                  <a:pt x="293890" y="1617995"/>
                  <a:pt x="298512" y="1456114"/>
                </a:cubicBezTo>
                <a:lnTo>
                  <a:pt x="14137" y="1352617"/>
                </a:lnTo>
                <a:lnTo>
                  <a:pt x="56117" y="1114535"/>
                </a:lnTo>
                <a:lnTo>
                  <a:pt x="358740" y="1114543"/>
                </a:lnTo>
                <a:cubicBezTo>
                  <a:pt x="409764" y="960843"/>
                  <a:pt x="491570" y="819151"/>
                  <a:pt x="599166" y="698113"/>
                </a:cubicBezTo>
                <a:lnTo>
                  <a:pt x="447848" y="436038"/>
                </a:lnTo>
                <a:lnTo>
                  <a:pt x="633043" y="280641"/>
                </a:lnTo>
                <a:lnTo>
                  <a:pt x="864860" y="475169"/>
                </a:lnTo>
                <a:cubicBezTo>
                  <a:pt x="1002743" y="390226"/>
                  <a:pt x="1156488" y="334267"/>
                  <a:pt x="1316713" y="310708"/>
                </a:cubicBezTo>
                <a:lnTo>
                  <a:pt x="1369255" y="12681"/>
                </a:lnTo>
                <a:lnTo>
                  <a:pt x="1611011" y="12681"/>
                </a:lnTo>
                <a:lnTo>
                  <a:pt x="1663553" y="310708"/>
                </a:lnTo>
                <a:cubicBezTo>
                  <a:pt x="1823778" y="334267"/>
                  <a:pt x="1977523" y="390226"/>
                  <a:pt x="2115406" y="475169"/>
                </a:cubicBezTo>
                <a:close/>
              </a:path>
            </a:pathLst>
          </a:custGeom>
        </p:spPr>
        <p:style>
          <a:lnRef idx="1">
            <a:schemeClr val="dk1"/>
          </a:lnRef>
          <a:fillRef idx="1002">
            <a:schemeClr val="dk2"/>
          </a:fillRef>
          <a:effectRef idx="1">
            <a:schemeClr val="dk1"/>
          </a:effectRef>
          <a:fontRef idx="minor">
            <a:schemeClr val="dk1"/>
          </a:fontRef>
        </p:style>
        <p:txBody>
          <a:bodyPr spcFirstLastPara="0" vert="horz" wrap="square" lIns="670286" tIns="769233" rIns="670286" bIns="821355" numCol="1" spcCol="1270" anchor="ctr" anchorCtr="0">
            <a:noAutofit/>
          </a:bodyPr>
          <a:lstStyle/>
          <a:p>
            <a:pPr algn="ctr" defTabSz="2489200">
              <a:lnSpc>
                <a:spcPct val="90000"/>
              </a:lnSpc>
              <a:spcBef>
                <a:spcPct val="0"/>
              </a:spcBef>
              <a:spcAft>
                <a:spcPct val="35000"/>
              </a:spcAft>
            </a:pPr>
            <a:endParaRPr lang="fa-IR" dirty="0" smtClean="0">
              <a:solidFill>
                <a:schemeClr val="bg1"/>
              </a:solidFill>
            </a:endParaRPr>
          </a:p>
          <a:p>
            <a:pPr algn="ctr" defTabSz="2489200">
              <a:lnSpc>
                <a:spcPct val="90000"/>
              </a:lnSpc>
              <a:spcBef>
                <a:spcPct val="0"/>
              </a:spcBef>
              <a:spcAft>
                <a:spcPct val="35000"/>
              </a:spcAft>
            </a:pPr>
            <a:r>
              <a:rPr lang="fa-IR" dirty="0" smtClean="0">
                <a:solidFill>
                  <a:schemeClr val="bg1"/>
                </a:solidFill>
              </a:rPr>
              <a:t>منابع انسانی</a:t>
            </a:r>
            <a:endParaRPr lang="en-US" dirty="0" smtClean="0">
              <a:solidFill>
                <a:schemeClr val="bg1"/>
              </a:solidFill>
            </a:endParaRPr>
          </a:p>
          <a:p>
            <a:pPr lvl="0" algn="ctr" defTabSz="2489200">
              <a:lnSpc>
                <a:spcPct val="90000"/>
              </a:lnSpc>
              <a:spcBef>
                <a:spcPct val="0"/>
              </a:spcBef>
              <a:spcAft>
                <a:spcPct val="35000"/>
              </a:spcAft>
            </a:pPr>
            <a:endParaRPr lang="en-US" kern="1200" dirty="0">
              <a:solidFill>
                <a:schemeClr val="bg1"/>
              </a:solidFill>
            </a:endParaRPr>
          </a:p>
        </p:txBody>
      </p:sp>
      <p:sp>
        <p:nvSpPr>
          <p:cNvPr id="39" name="TextBox 38"/>
          <p:cNvSpPr txBox="1"/>
          <p:nvPr/>
        </p:nvSpPr>
        <p:spPr>
          <a:xfrm>
            <a:off x="6655633" y="598608"/>
            <a:ext cx="5254052" cy="523220"/>
          </a:xfrm>
          <a:prstGeom prst="rect">
            <a:avLst/>
          </a:prstGeom>
          <a:noFill/>
        </p:spPr>
        <p:txBody>
          <a:bodyPr wrap="square" rtlCol="0">
            <a:spAutoFit/>
          </a:bodyPr>
          <a:lstStyle/>
          <a:p>
            <a:pPr algn="r" rtl="1"/>
            <a:r>
              <a:rPr lang="fa-IR" sz="2800" b="1" kern="1200" dirty="0" smtClean="0">
                <a:solidFill>
                  <a:schemeClr val="tx1"/>
                </a:solidFill>
                <a:cs typeface="Nazanin" panose="00000400000000000000" pitchFamily="2" charset="-78"/>
              </a:rPr>
              <a:t>ارتباط بخش های عملیاتی سازمان</a:t>
            </a:r>
            <a:endParaRPr lang="en-US" sz="2800" b="1" kern="1200" dirty="0">
              <a:solidFill>
                <a:schemeClr val="tx1"/>
              </a:solidFill>
              <a:cs typeface="Nazanin" panose="00000400000000000000" pitchFamily="2" charset="-78"/>
            </a:endParaRPr>
          </a:p>
        </p:txBody>
      </p:sp>
    </p:spTree>
    <p:extLst>
      <p:ext uri="{BB962C8B-B14F-4D97-AF65-F5344CB8AC3E}">
        <p14:creationId xmlns:p14="http://schemas.microsoft.com/office/powerpoint/2010/main" val="264248522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37894" y="365125"/>
            <a:ext cx="3278038" cy="635539"/>
          </a:xfrm>
        </p:spPr>
        <p:txBody>
          <a:bodyPr>
            <a:normAutofit/>
          </a:bodyPr>
          <a:lstStyle/>
          <a:p>
            <a:pPr algn="just" rtl="1"/>
            <a:r>
              <a:rPr lang="fa-IR" sz="2800" b="1" dirty="0" smtClean="0"/>
              <a:t>انواع فرایندهای تجاری</a:t>
            </a:r>
            <a:endParaRPr lang="en-US" sz="2800" b="1" dirty="0"/>
          </a:p>
        </p:txBody>
      </p:sp>
      <p:sp>
        <p:nvSpPr>
          <p:cNvPr id="3" name="Content Placeholder 2"/>
          <p:cNvSpPr>
            <a:spLocks noGrp="1"/>
          </p:cNvSpPr>
          <p:nvPr>
            <p:ph idx="1"/>
          </p:nvPr>
        </p:nvSpPr>
        <p:spPr>
          <a:xfrm>
            <a:off x="838200" y="1138686"/>
            <a:ext cx="9884434" cy="5184475"/>
          </a:xfrm>
        </p:spPr>
        <p:txBody>
          <a:bodyPr>
            <a:normAutofit fontScale="92500" lnSpcReduction="10000"/>
          </a:bodyPr>
          <a:lstStyle/>
          <a:p>
            <a:pPr marL="0" indent="0" algn="just" rtl="1">
              <a:buNone/>
            </a:pPr>
            <a:r>
              <a:rPr lang="fa-IR" sz="1800" b="1" dirty="0"/>
              <a:t>الف_ سفارش تا تحویل</a:t>
            </a:r>
          </a:p>
          <a:p>
            <a:pPr marL="0" indent="0" algn="just" rtl="1">
              <a:buNone/>
            </a:pPr>
            <a:r>
              <a:rPr lang="fa-IR" sz="1800" dirty="0"/>
              <a:t>اشاره به فرایند هایی دارد که مرتبط با فروش کالا و خدمات است  </a:t>
            </a:r>
          </a:p>
          <a:p>
            <a:pPr marL="0" indent="0" algn="just" rtl="1">
              <a:buNone/>
            </a:pPr>
            <a:r>
              <a:rPr lang="fa-IR" sz="1800" dirty="0"/>
              <a:t>مطابق با صنعت ، فرآیند استفاده شده تا تحویل می تواند خیلی پیچیده یا خیلی ساده باشد . این فرایند ها در یک محیط خرده فروشی بسیار ساده است همانند وظایفی چون تعیین قیمت فروش پردازش کارت های پرداخت و پردازش کارت های وفاداری برای مقاصد خواست مشتریان . برای یک توزیع کننده کلان این فرآیند بسیار پیچیده است نقطه مانند برابر سازی قیمت ، تخصیص منابع ، محدودیت اعتبار کارت </a:t>
            </a:r>
            <a:r>
              <a:rPr lang="fa-IR" sz="1800" dirty="0" smtClean="0"/>
              <a:t>،حمل </a:t>
            </a:r>
            <a:r>
              <a:rPr lang="fa-IR" sz="1800" dirty="0"/>
              <a:t>و نقل </a:t>
            </a:r>
            <a:r>
              <a:rPr lang="fa-IR" sz="1800" dirty="0" smtClean="0"/>
              <a:t>،صورتحساب </a:t>
            </a:r>
            <a:r>
              <a:rPr lang="fa-IR" sz="1800" dirty="0"/>
              <a:t>و دریافت مبلغ . برای انجام این فرایند ها باید ماژول های متفاوت اجزای مدیریت بودجه و عملیات با یکدیگر تعامل کنند .  </a:t>
            </a:r>
          </a:p>
          <a:p>
            <a:pPr marL="0" indent="0" algn="just" rtl="1">
              <a:buNone/>
            </a:pPr>
            <a:r>
              <a:rPr lang="fa-IR" sz="1800" b="1" dirty="0"/>
              <a:t>ب_تامین تا پرداخت</a:t>
            </a:r>
          </a:p>
          <a:p>
            <a:pPr marL="0" indent="0" algn="just" rtl="1">
              <a:buNone/>
            </a:pPr>
            <a:r>
              <a:rPr lang="fa-IR" sz="1800" dirty="0"/>
              <a:t>یک فرآیند تامین تا پرداخت شامل چانه زنی بر قیمت ها و اقلام ، ارائه سفارش های </a:t>
            </a:r>
            <a:r>
              <a:rPr lang="fa-IR" sz="1800" dirty="0" smtClean="0"/>
              <a:t>خرید، </a:t>
            </a:r>
            <a:r>
              <a:rPr lang="fa-IR" sz="1800" dirty="0"/>
              <a:t>دریافت کالا </a:t>
            </a:r>
            <a:r>
              <a:rPr lang="fa-IR" sz="1800" dirty="0" smtClean="0"/>
              <a:t>،دریافت </a:t>
            </a:r>
            <a:r>
              <a:rPr lang="fa-IR" sz="1800" dirty="0"/>
              <a:t>صورتحساب و قیمت‌گذاری است . همانطور که فرایند سفارش تامین بین صنایع گوناگون متفاوت است ، این فرآیند نیز در صنایع مختلف </a:t>
            </a:r>
            <a:r>
              <a:rPr lang="fa-IR" sz="1800" dirty="0"/>
              <a:t>،</a:t>
            </a:r>
            <a:r>
              <a:rPr lang="fa-IR" sz="1800" dirty="0" smtClean="0"/>
              <a:t>تفاوت </a:t>
            </a:r>
            <a:r>
              <a:rPr lang="fa-IR" sz="1800" dirty="0"/>
              <a:t>دارد  </a:t>
            </a:r>
          </a:p>
          <a:p>
            <a:pPr marL="0" indent="0" algn="just" rtl="1">
              <a:buNone/>
            </a:pPr>
            <a:r>
              <a:rPr lang="fa-IR" sz="1800" b="1" dirty="0"/>
              <a:t>ج_تولید تا ذخیره یا تولید تا سفارش </a:t>
            </a:r>
          </a:p>
          <a:p>
            <a:pPr marL="0" indent="0" algn="just" rtl="1">
              <a:buNone/>
            </a:pPr>
            <a:r>
              <a:rPr lang="fa-IR" sz="1800" dirty="0"/>
              <a:t> فرآیندهای مرتبط با تولید کالاها در صنایع مختلف ، دارای تفاوت هایی است . بیشترین تمایز بین فرآیندهای تولید تا ذخیره و </a:t>
            </a:r>
            <a:r>
              <a:rPr lang="fa-IR" sz="1800" dirty="0" smtClean="0"/>
              <a:t>تولید تا سفارش است. فرایند </a:t>
            </a:r>
            <a:r>
              <a:rPr lang="fa-IR" sz="1800" dirty="0"/>
              <a:t>تولید تا ذخیره برای اجناس به کار </a:t>
            </a:r>
            <a:r>
              <a:rPr lang="fa-IR" sz="1800" dirty="0" smtClean="0"/>
              <a:t>میرود، در </a:t>
            </a:r>
            <a:r>
              <a:rPr lang="fa-IR" sz="1800" dirty="0"/>
              <a:t>حالی که فرایند </a:t>
            </a:r>
            <a:r>
              <a:rPr lang="fa-IR" sz="1800" dirty="0" smtClean="0"/>
              <a:t>تولید تا </a:t>
            </a:r>
            <a:r>
              <a:rPr lang="fa-IR" sz="1800" dirty="0"/>
              <a:t>سفارش برای کالاهای سفارشی و اجناس کلان کاربرد </a:t>
            </a:r>
            <a:r>
              <a:rPr lang="fa-IR" sz="1800" dirty="0" smtClean="0"/>
              <a:t>دارد.</a:t>
            </a:r>
            <a:endParaRPr lang="fa-IR" sz="1800" dirty="0"/>
          </a:p>
          <a:p>
            <a:pPr marL="0" indent="0" algn="just" rtl="1">
              <a:buNone/>
            </a:pPr>
            <a:r>
              <a:rPr lang="fa-IR" sz="1800" b="1" dirty="0" smtClean="0"/>
              <a:t>د_ سایر فرایندهای تجاری</a:t>
            </a:r>
          </a:p>
          <a:p>
            <a:pPr marL="0" indent="0" algn="just" rtl="1">
              <a:buNone/>
            </a:pPr>
            <a:r>
              <a:rPr lang="fa-IR" sz="1800" dirty="0"/>
              <a:t>علاوه بر فرایندهای یاد شده ، سیستمهای </a:t>
            </a:r>
            <a:r>
              <a:rPr lang="en-US" sz="1800" dirty="0"/>
              <a:t>ERP  </a:t>
            </a:r>
            <a:r>
              <a:rPr lang="fa-IR" sz="1800" dirty="0"/>
              <a:t>انواع دیگر فرایندها را مانند فرآیندهای تجاری یک صنعت خاصی تقویت می کند . هر کسب و کاری نیازمند مدیریت نیروهای کاری خود از جمله مدیریت فرایند استخدام ، برنامه ریزی نیروی کار </a:t>
            </a:r>
            <a:r>
              <a:rPr lang="fa-IR" sz="1800" dirty="0" smtClean="0"/>
              <a:t>،ثبت </a:t>
            </a:r>
            <a:r>
              <a:rPr lang="fa-IR" sz="1800" dirty="0"/>
              <a:t>زمان و مشارکت </a:t>
            </a:r>
            <a:r>
              <a:rPr lang="fa-IR" sz="1800" dirty="0" smtClean="0"/>
              <a:t>،پردازش </a:t>
            </a:r>
            <a:r>
              <a:rPr lang="fa-IR" sz="1800" dirty="0"/>
              <a:t>صورت پرداخت </a:t>
            </a:r>
            <a:r>
              <a:rPr lang="fa-IR" sz="1800" dirty="0" smtClean="0"/>
              <a:t>،مدیریت </a:t>
            </a:r>
            <a:r>
              <a:rPr lang="fa-IR" sz="1800" dirty="0"/>
              <a:t>منافع و از این قبیل است .  </a:t>
            </a:r>
          </a:p>
          <a:p>
            <a:pPr marL="0" indent="0" algn="just" rtl="1">
              <a:buNone/>
            </a:pPr>
            <a:endParaRPr lang="en-US" sz="1800" dirty="0"/>
          </a:p>
        </p:txBody>
      </p:sp>
    </p:spTree>
    <p:extLst>
      <p:ext uri="{BB962C8B-B14F-4D97-AF65-F5344CB8AC3E}">
        <p14:creationId xmlns:p14="http://schemas.microsoft.com/office/powerpoint/2010/main" val="408942831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3388" y="365126"/>
            <a:ext cx="3312543" cy="514768"/>
          </a:xfrm>
        </p:spPr>
        <p:txBody>
          <a:bodyPr>
            <a:normAutofit/>
          </a:bodyPr>
          <a:lstStyle/>
          <a:p>
            <a:pPr algn="just" rtl="1"/>
            <a:r>
              <a:rPr lang="fa-IR" sz="2800" b="1" dirty="0" smtClean="0"/>
              <a:t>نصب و راه اندازی </a:t>
            </a:r>
            <a:r>
              <a:rPr lang="en-US" sz="2800" b="1" dirty="0" smtClean="0"/>
              <a:t>ERP</a:t>
            </a:r>
            <a:endParaRPr lang="en-US" sz="2800" b="1" dirty="0"/>
          </a:p>
        </p:txBody>
      </p:sp>
      <p:sp>
        <p:nvSpPr>
          <p:cNvPr id="3" name="Content Placeholder 2"/>
          <p:cNvSpPr>
            <a:spLocks noGrp="1"/>
          </p:cNvSpPr>
          <p:nvPr>
            <p:ph idx="1"/>
          </p:nvPr>
        </p:nvSpPr>
        <p:spPr>
          <a:xfrm>
            <a:off x="838200" y="2130725"/>
            <a:ext cx="10177731" cy="2372264"/>
          </a:xfrm>
        </p:spPr>
        <p:txBody>
          <a:bodyPr>
            <a:normAutofit/>
          </a:bodyPr>
          <a:lstStyle/>
          <a:p>
            <a:pPr algn="just" rtl="1"/>
            <a:r>
              <a:rPr lang="fa-IR" sz="2400" dirty="0"/>
              <a:t>هر سازمانی که اجرای</a:t>
            </a:r>
            <a:r>
              <a:rPr lang="en-US" sz="2400" dirty="0"/>
              <a:t>ERP </a:t>
            </a:r>
            <a:r>
              <a:rPr lang="fa-IR" sz="2400" dirty="0"/>
              <a:t>را در نظر دارد باید گزینه های متفاوت در دسترس را بررسی کند هم از لحاظ سیستم پیشنهاد شده توسط فروشندگان مختلف و هم از لحاظ راهکارهای ارائه شده ، توسط فروشندگان نرم افزار . </a:t>
            </a:r>
            <a:endParaRPr lang="en-US" sz="2400" dirty="0" smtClean="0"/>
          </a:p>
          <a:p>
            <a:pPr algn="just" rtl="1"/>
            <a:r>
              <a:rPr lang="fa-IR" sz="2400" dirty="0"/>
              <a:t>ارزیابی باید شامل ارزیابی چگونگی پشتیبانی ماژول‌ها از فرآیندهای تجاری موجود </a:t>
            </a:r>
            <a:r>
              <a:rPr lang="fa-IR" sz="2400" dirty="0" smtClean="0"/>
              <a:t>باشد </a:t>
            </a:r>
            <a:r>
              <a:rPr lang="fa-IR" sz="2400" dirty="0"/>
              <a:t>. اینکه چه ماژولی باید افزوده شود و همچنین حدی که فرآیندهای تجاری موجود برای انطباق با ماژول های ارائه شده توسط </a:t>
            </a:r>
            <a:r>
              <a:rPr lang="fa-IR" sz="2400" dirty="0" smtClean="0"/>
              <a:t>سیستم </a:t>
            </a:r>
            <a:r>
              <a:rPr lang="en-US" sz="2400" dirty="0" smtClean="0"/>
              <a:t>ERP</a:t>
            </a:r>
            <a:r>
              <a:rPr lang="fa-IR" sz="2400" dirty="0" smtClean="0"/>
              <a:t> </a:t>
            </a:r>
            <a:r>
              <a:rPr lang="fa-IR" sz="2400" dirty="0"/>
              <a:t>باید تعریف شوند را نیز دربر گیرد </a:t>
            </a:r>
          </a:p>
          <a:p>
            <a:pPr algn="just" rtl="1"/>
            <a:endParaRPr lang="fa-IR" sz="2400" dirty="0"/>
          </a:p>
          <a:p>
            <a:pPr algn="just" rtl="1"/>
            <a:endParaRPr lang="en-US" sz="2400" dirty="0"/>
          </a:p>
        </p:txBody>
      </p:sp>
    </p:spTree>
    <p:extLst>
      <p:ext uri="{BB962C8B-B14F-4D97-AF65-F5344CB8AC3E}">
        <p14:creationId xmlns:p14="http://schemas.microsoft.com/office/powerpoint/2010/main" val="323306624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79766" y="365126"/>
            <a:ext cx="2536166" cy="609659"/>
          </a:xfrm>
        </p:spPr>
        <p:txBody>
          <a:bodyPr>
            <a:normAutofit/>
          </a:bodyPr>
          <a:lstStyle/>
          <a:p>
            <a:pPr algn="just" rtl="1"/>
            <a:r>
              <a:rPr lang="fa-IR" sz="2800" b="1" dirty="0" smtClean="0"/>
              <a:t>پیکربندی </a:t>
            </a:r>
            <a:r>
              <a:rPr lang="en-US" sz="2800" b="1" dirty="0" smtClean="0"/>
              <a:t>ERP</a:t>
            </a:r>
            <a:endParaRPr lang="en-US" sz="2800" b="1" dirty="0"/>
          </a:p>
        </p:txBody>
      </p:sp>
      <p:sp>
        <p:nvSpPr>
          <p:cNvPr id="3" name="Content Placeholder 2"/>
          <p:cNvSpPr>
            <a:spLocks noGrp="1"/>
          </p:cNvSpPr>
          <p:nvPr>
            <p:ph idx="1"/>
          </p:nvPr>
        </p:nvSpPr>
        <p:spPr>
          <a:xfrm>
            <a:off x="838200" y="1825626"/>
            <a:ext cx="9996577" cy="2927530"/>
          </a:xfrm>
        </p:spPr>
        <p:txBody>
          <a:bodyPr>
            <a:noAutofit/>
          </a:bodyPr>
          <a:lstStyle/>
          <a:p>
            <a:pPr marL="0" indent="0" algn="just" rtl="1">
              <a:buNone/>
            </a:pPr>
            <a:r>
              <a:rPr lang="fa-IR" sz="2400" dirty="0"/>
              <a:t>پیکربندی فعالیتی است که باید در حین اجرای</a:t>
            </a:r>
            <a:r>
              <a:rPr lang="en-US" sz="2400" dirty="0"/>
              <a:t>ERP </a:t>
            </a:r>
            <a:r>
              <a:rPr lang="fa-IR" sz="2400" dirty="0"/>
              <a:t>به اجرا درآید . مخصوصا سیستم برای بازخورد شیوه‌ای که سازمان کسب و کار خود و قوانین تجاری مرتبط را انجام می دهد پیکربندی می شود.</a:t>
            </a:r>
          </a:p>
          <a:p>
            <a:pPr marL="0" indent="0" algn="just" rtl="1">
              <a:buNone/>
            </a:pPr>
            <a:r>
              <a:rPr lang="fa-IR" sz="2400" dirty="0"/>
              <a:t>یکی از مهمترین بخش های سیستم </a:t>
            </a:r>
            <a:r>
              <a:rPr lang="en-US" sz="2400" dirty="0" smtClean="0"/>
              <a:t>ERP</a:t>
            </a:r>
            <a:r>
              <a:rPr lang="fa-IR" sz="2400" dirty="0" smtClean="0"/>
              <a:t> پایگاه </a:t>
            </a:r>
            <a:r>
              <a:rPr lang="fa-IR" sz="2400" dirty="0"/>
              <a:t>داده های سازمان است. استقرار یک پایگاه داده برای اجرای موفقیت </a:t>
            </a:r>
            <a:r>
              <a:rPr lang="fa-IR" sz="2400" dirty="0" smtClean="0"/>
              <a:t>آمیز</a:t>
            </a:r>
            <a:r>
              <a:rPr lang="en-US" sz="2400" dirty="0" smtClean="0"/>
              <a:t>ERP </a:t>
            </a:r>
            <a:r>
              <a:rPr lang="fa-IR" sz="2400" dirty="0" smtClean="0"/>
              <a:t> ضروری </a:t>
            </a:r>
            <a:r>
              <a:rPr lang="fa-IR" sz="2400" dirty="0"/>
              <a:t>است و سازمان باید تصمیماتی را مبنی بر چگونگی پیکربندی هزاران پایگاه داده برای انطباق با نیازهای تجاری خود اتخاذ کند . برای اتخاذ این تصمیمات آگاهی از عملکرد تجاری سازمان مورد نیاز است اما بسیاری از سازمان‌ها تحلیلگران مجرب تجاری یا مشاورانی از خارج سازمان را به منظور ارزیابی وظایف پیکربندی استخدام میکنند  </a:t>
            </a:r>
          </a:p>
          <a:p>
            <a:pPr marL="0" indent="0" algn="just" rtl="1">
              <a:buNone/>
            </a:pPr>
            <a:endParaRPr lang="en-US" sz="2400" dirty="0"/>
          </a:p>
        </p:txBody>
      </p:sp>
    </p:spTree>
    <p:extLst>
      <p:ext uri="{BB962C8B-B14F-4D97-AF65-F5344CB8AC3E}">
        <p14:creationId xmlns:p14="http://schemas.microsoft.com/office/powerpoint/2010/main" val="256527066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1358" y="365126"/>
            <a:ext cx="2734574" cy="626912"/>
          </a:xfrm>
        </p:spPr>
        <p:txBody>
          <a:bodyPr>
            <a:normAutofit/>
          </a:bodyPr>
          <a:lstStyle/>
          <a:p>
            <a:pPr algn="just" rtl="1"/>
            <a:r>
              <a:rPr lang="fa-IR" sz="2800" b="1" dirty="0" smtClean="0"/>
              <a:t>محدودیت های </a:t>
            </a:r>
            <a:r>
              <a:rPr lang="en-US" sz="2800" b="1" dirty="0" smtClean="0"/>
              <a:t>ERP</a:t>
            </a:r>
            <a:endParaRPr lang="en-US" sz="2800" b="1" dirty="0"/>
          </a:p>
        </p:txBody>
      </p:sp>
      <p:sp>
        <p:nvSpPr>
          <p:cNvPr id="3" name="Content Placeholder 2"/>
          <p:cNvSpPr>
            <a:spLocks noGrp="1"/>
          </p:cNvSpPr>
          <p:nvPr>
            <p:ph idx="1"/>
          </p:nvPr>
        </p:nvSpPr>
        <p:spPr/>
        <p:txBody>
          <a:bodyPr>
            <a:normAutofit/>
          </a:bodyPr>
          <a:lstStyle/>
          <a:p>
            <a:pPr algn="just" rtl="1"/>
            <a:r>
              <a:rPr lang="en-US" sz="2400" dirty="0" smtClean="0"/>
              <a:t>ERP</a:t>
            </a:r>
            <a:r>
              <a:rPr lang="fa-IR" sz="2400" dirty="0" smtClean="0"/>
              <a:t> در </a:t>
            </a:r>
            <a:r>
              <a:rPr lang="fa-IR" sz="2400" dirty="0"/>
              <a:t>برقراری ارتباط بین مرزهای سازمانی ناتوان است . چون اجزای اصلی </a:t>
            </a:r>
            <a:r>
              <a:rPr lang="en-US" sz="2400" dirty="0"/>
              <a:t>ERP </a:t>
            </a:r>
            <a:r>
              <a:rPr lang="fa-IR" sz="2400" dirty="0"/>
              <a:t>ابتدا برای خدمت به فعالیت‌های تجاری داخلی طراحی شده است. </a:t>
            </a:r>
            <a:endParaRPr lang="en-US" sz="2400" dirty="0" smtClean="0"/>
          </a:p>
          <a:p>
            <a:pPr algn="just" rtl="1"/>
            <a:r>
              <a:rPr lang="fa-IR" sz="2400" dirty="0"/>
              <a:t>آنها برای مدیریت فعالیت های زنجیره ارزش پاسخگو نیستند . سازمان ها به دنبال یکپارچه‌سازی زنجیره های ارزش با فعالیت‌های تجاری تامین کنندگان و شرکت‌های تجاری هستند .مشتریان اغلب به دنبال اجرای سیستم های غیر </a:t>
            </a:r>
            <a:r>
              <a:rPr lang="fa-IR" sz="2400" dirty="0" smtClean="0"/>
              <a:t>از</a:t>
            </a:r>
            <a:r>
              <a:rPr lang="en-US" sz="2400" dirty="0" smtClean="0"/>
              <a:t>ERP </a:t>
            </a:r>
            <a:r>
              <a:rPr lang="fa-IR" sz="2400" dirty="0" smtClean="0"/>
              <a:t> برای </a:t>
            </a:r>
            <a:r>
              <a:rPr lang="fa-IR" sz="2400" dirty="0"/>
              <a:t>مدیریت جریان های اطلاعات فرادست و فرودست میباشد. </a:t>
            </a:r>
          </a:p>
          <a:p>
            <a:pPr algn="just" rtl="1"/>
            <a:r>
              <a:rPr lang="fa-IR" sz="2400" dirty="0"/>
              <a:t>هدف اصلی سیستم های بنگاهی خلق مزیت رقابتی با تسهیل فعالیت های تجاری در داخل و بیرون شرکت است با این حال بسیاری از راه‌اندازی ها بیش از آنچه </a:t>
            </a:r>
            <a:r>
              <a:rPr lang="fa-IR" sz="2400" dirty="0" smtClean="0"/>
              <a:t>که </a:t>
            </a:r>
            <a:r>
              <a:rPr lang="fa-IR" sz="2400" dirty="0"/>
              <a:t>در ابتدا تصور میشود زمانبر و هزینه بر هستند  </a:t>
            </a:r>
          </a:p>
          <a:p>
            <a:pPr algn="just" rtl="1"/>
            <a:r>
              <a:rPr lang="fa-IR" sz="2400" dirty="0" smtClean="0"/>
              <a:t>داشتن </a:t>
            </a:r>
            <a:r>
              <a:rPr lang="fa-IR" sz="2400" dirty="0"/>
              <a:t>پروژه کوچک به آخر رسیده چندان غیرمعمول نیست به این معنی که شناسایی مشکلات معمول و تدبیر روش هایی برای مقابله با این مسائل برای مدیران گرانبها نشان داده می شود . </a:t>
            </a:r>
          </a:p>
          <a:p>
            <a:pPr algn="just" rtl="1"/>
            <a:endParaRPr lang="en-US" sz="2400" dirty="0"/>
          </a:p>
        </p:txBody>
      </p:sp>
    </p:spTree>
    <p:extLst>
      <p:ext uri="{BB962C8B-B14F-4D97-AF65-F5344CB8AC3E}">
        <p14:creationId xmlns:p14="http://schemas.microsoft.com/office/powerpoint/2010/main" val="40385549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6679" y="638354"/>
            <a:ext cx="4589253" cy="353683"/>
          </a:xfrm>
        </p:spPr>
        <p:txBody>
          <a:bodyPr>
            <a:normAutofit fontScale="90000"/>
          </a:bodyPr>
          <a:lstStyle/>
          <a:p>
            <a:pPr algn="just" rtl="1"/>
            <a:r>
              <a:rPr lang="fa-IR" sz="2800" b="1" dirty="0" smtClean="0"/>
              <a:t>پیشنهاداتی برای موفقیت سیستم </a:t>
            </a:r>
            <a:r>
              <a:rPr lang="en-US" sz="2800" b="1" dirty="0" smtClean="0"/>
              <a:t> ERP</a:t>
            </a:r>
            <a:endParaRPr lang="en-US" sz="2800" b="1" dirty="0"/>
          </a:p>
        </p:txBody>
      </p:sp>
      <p:sp>
        <p:nvSpPr>
          <p:cNvPr id="3" name="Content Placeholder 2"/>
          <p:cNvSpPr>
            <a:spLocks noGrp="1"/>
          </p:cNvSpPr>
          <p:nvPr>
            <p:ph idx="1"/>
          </p:nvPr>
        </p:nvSpPr>
        <p:spPr>
          <a:xfrm>
            <a:off x="1337095" y="2127550"/>
            <a:ext cx="8635040" cy="3652149"/>
          </a:xfrm>
        </p:spPr>
        <p:txBody>
          <a:bodyPr>
            <a:normAutofit/>
          </a:bodyPr>
          <a:lstStyle/>
          <a:p>
            <a:pPr marL="0" indent="0" algn="just" rtl="1">
              <a:buNone/>
            </a:pPr>
            <a:r>
              <a:rPr lang="fa-IR" sz="2400" dirty="0"/>
              <a:t>توصیه 1 _  اطمینان از حمایت مدیران اجرایی</a:t>
            </a:r>
          </a:p>
          <a:p>
            <a:pPr marL="0" indent="0" algn="just" rtl="1">
              <a:buNone/>
            </a:pPr>
            <a:r>
              <a:rPr lang="fa-IR" sz="2400" dirty="0"/>
              <a:t>توصیه  2_  کمک گرفتن از متخصصان خارجی</a:t>
            </a:r>
          </a:p>
          <a:p>
            <a:pPr marL="0" indent="0" algn="just" rtl="1">
              <a:buNone/>
            </a:pPr>
            <a:r>
              <a:rPr lang="fa-IR" sz="2400" dirty="0" smtClean="0"/>
              <a:t>توصیه </a:t>
            </a:r>
            <a:r>
              <a:rPr lang="fa-IR" sz="2400" dirty="0"/>
              <a:t>3 _  آموزش همه جانبه کاربران</a:t>
            </a:r>
          </a:p>
          <a:p>
            <a:pPr marL="0" indent="0" algn="just" rtl="1">
              <a:buNone/>
            </a:pPr>
            <a:r>
              <a:rPr lang="fa-IR" sz="2400" dirty="0"/>
              <a:t>توصیه 4 _  به کارگیری یک رویه چندرشته‌ای برای راه اندازی سیستم  </a:t>
            </a:r>
          </a:p>
          <a:p>
            <a:pPr marL="0" indent="0" algn="just" rtl="1">
              <a:buNone/>
            </a:pPr>
            <a:r>
              <a:rPr lang="fa-IR" sz="2400" dirty="0"/>
              <a:t>توصیه 5 _  </a:t>
            </a:r>
            <a:r>
              <a:rPr lang="fa-IR" sz="2400" dirty="0" smtClean="0"/>
              <a:t>نگاهی </a:t>
            </a:r>
            <a:r>
              <a:rPr lang="fa-IR" sz="2400" dirty="0"/>
              <a:t>همه جانبه و از بالا به </a:t>
            </a:r>
            <a:r>
              <a:rPr lang="en-US" sz="2400" dirty="0"/>
              <a:t>ERP</a:t>
            </a:r>
          </a:p>
          <a:p>
            <a:pPr marL="0" indent="0" algn="just" rtl="1">
              <a:buNone/>
            </a:pPr>
            <a:endParaRPr lang="en-US" sz="2400" dirty="0"/>
          </a:p>
        </p:txBody>
      </p:sp>
    </p:spTree>
    <p:extLst>
      <p:ext uri="{BB962C8B-B14F-4D97-AF65-F5344CB8AC3E}">
        <p14:creationId xmlns:p14="http://schemas.microsoft.com/office/powerpoint/2010/main" val="207999960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81358" y="365126"/>
            <a:ext cx="2734574" cy="626912"/>
          </a:xfrm>
        </p:spPr>
        <p:txBody>
          <a:bodyPr>
            <a:normAutofit/>
          </a:bodyPr>
          <a:lstStyle/>
          <a:p>
            <a:pPr algn="just" rtl="1"/>
            <a:r>
              <a:rPr lang="fa-IR" sz="2800" b="1" dirty="0" smtClean="0"/>
              <a:t>تحول در طراحی </a:t>
            </a:r>
            <a:r>
              <a:rPr lang="en-US" sz="2800" b="1" dirty="0" smtClean="0"/>
              <a:t>ERP</a:t>
            </a:r>
            <a:endParaRPr lang="en-US" sz="2800" b="1" dirty="0"/>
          </a:p>
        </p:txBody>
      </p:sp>
      <p:sp>
        <p:nvSpPr>
          <p:cNvPr id="3" name="Content Placeholder 2"/>
          <p:cNvSpPr>
            <a:spLocks noGrp="1"/>
          </p:cNvSpPr>
          <p:nvPr>
            <p:ph idx="1"/>
          </p:nvPr>
        </p:nvSpPr>
        <p:spPr>
          <a:xfrm>
            <a:off x="2570672" y="1811548"/>
            <a:ext cx="6961517" cy="3286663"/>
          </a:xfrm>
        </p:spPr>
        <p:txBody>
          <a:bodyPr>
            <a:normAutofit/>
          </a:bodyPr>
          <a:lstStyle/>
          <a:p>
            <a:pPr marL="0" indent="0" algn="just" rtl="1">
              <a:buNone/>
            </a:pPr>
            <a:r>
              <a:rPr lang="fa-IR" sz="2400" dirty="0"/>
              <a:t>اخیراً شاهد گذر از سیستم های بزرگ و جامع به سمت معماری خدمت </a:t>
            </a:r>
            <a:r>
              <a:rPr lang="fa-IR" sz="2400" dirty="0" smtClean="0"/>
              <a:t>محور</a:t>
            </a:r>
            <a:r>
              <a:rPr lang="en-US" sz="2400" dirty="0" smtClean="0"/>
              <a:t>SOA </a:t>
            </a:r>
            <a:r>
              <a:rPr lang="fa-IR" sz="2400" dirty="0" smtClean="0"/>
              <a:t> می </a:t>
            </a:r>
            <a:r>
              <a:rPr lang="fa-IR" sz="2400" dirty="0"/>
              <a:t>باشیم ( </a:t>
            </a:r>
            <a:r>
              <a:rPr lang="en-US" sz="2400" dirty="0"/>
              <a:t>Service oriented </a:t>
            </a:r>
            <a:r>
              <a:rPr lang="en-US" sz="2400" dirty="0" smtClean="0"/>
              <a:t>architecture</a:t>
            </a:r>
            <a:r>
              <a:rPr lang="fa-IR" sz="2400" dirty="0" smtClean="0"/>
              <a:t>) </a:t>
            </a:r>
            <a:endParaRPr lang="en-US" sz="2400" dirty="0"/>
          </a:p>
          <a:p>
            <a:pPr marL="0" indent="0" algn="just" rtl="1">
              <a:buNone/>
            </a:pPr>
            <a:r>
              <a:rPr lang="en-US" sz="2400" dirty="0"/>
              <a:t> </a:t>
            </a:r>
            <a:r>
              <a:rPr lang="fa-IR" sz="2400" dirty="0"/>
              <a:t>استفاده از </a:t>
            </a:r>
            <a:r>
              <a:rPr lang="en-US" sz="2400" dirty="0" smtClean="0"/>
              <a:t>SOA</a:t>
            </a:r>
            <a:r>
              <a:rPr lang="fa-IR" sz="2400" dirty="0" smtClean="0"/>
              <a:t> فرآیندهای </a:t>
            </a:r>
            <a:r>
              <a:rPr lang="fa-IR" sz="2400" dirty="0"/>
              <a:t>تجاری را به اجزای جداگانه تقسیم می کند که برای کسب اهداف از پیش تعیین شده طراحی شده </a:t>
            </a:r>
            <a:r>
              <a:rPr lang="fa-IR" sz="2400" dirty="0" smtClean="0"/>
              <a:t>طراحی شده و همراه </a:t>
            </a:r>
            <a:r>
              <a:rPr lang="fa-IR" sz="2400" dirty="0"/>
              <a:t>با ارائه خدمات به مشتری است  </a:t>
            </a:r>
            <a:endParaRPr lang="en-US" sz="2400" dirty="0"/>
          </a:p>
          <a:p>
            <a:pPr marL="0" indent="0" algn="just" rtl="1">
              <a:buNone/>
            </a:pPr>
            <a:r>
              <a:rPr lang="fa-IR" sz="2400" dirty="0"/>
              <a:t>با تجزیه فرایند تجاری </a:t>
            </a:r>
            <a:r>
              <a:rPr lang="fa-IR" sz="2400" dirty="0" smtClean="0"/>
              <a:t>به </a:t>
            </a:r>
            <a:r>
              <a:rPr lang="fa-IR" sz="2400" dirty="0"/>
              <a:t>اجزای کوچکتر ، سازمان خواهد توانست با آمادگی برای انعطاف بیشتر در قبال تغییرات </a:t>
            </a:r>
            <a:r>
              <a:rPr lang="fa-IR" sz="2400" dirty="0" smtClean="0"/>
              <a:t>، به نیازمندی‌های </a:t>
            </a:r>
            <a:r>
              <a:rPr lang="fa-IR" sz="2400" dirty="0"/>
              <a:t>تجاری واکنش نشان دهد . </a:t>
            </a:r>
            <a:endParaRPr lang="fa-IR" sz="2400" dirty="0" smtClean="0"/>
          </a:p>
          <a:p>
            <a:pPr marL="0" indent="0" algn="just" rtl="1">
              <a:buNone/>
            </a:pPr>
            <a:endParaRPr lang="fa-IR" sz="2400" dirty="0"/>
          </a:p>
          <a:p>
            <a:pPr marL="0" indent="0" algn="just" rtl="1">
              <a:buNone/>
            </a:pPr>
            <a:endParaRPr lang="en-US" sz="2400" dirty="0"/>
          </a:p>
        </p:txBody>
      </p:sp>
    </p:spTree>
    <p:extLst>
      <p:ext uri="{BB962C8B-B14F-4D97-AF65-F5344CB8AC3E}">
        <p14:creationId xmlns:p14="http://schemas.microsoft.com/office/powerpoint/2010/main" val="378648023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2279" y="491706"/>
            <a:ext cx="5503653" cy="500332"/>
          </a:xfrm>
        </p:spPr>
        <p:txBody>
          <a:bodyPr>
            <a:normAutofit/>
          </a:bodyPr>
          <a:lstStyle/>
          <a:p>
            <a:pPr algn="just" rtl="1"/>
            <a:r>
              <a:rPr lang="fa-IR" sz="2800" b="1" dirty="0" smtClean="0"/>
              <a:t>سه اصل اساسی در انعطاف پذیری سیستم ها</a:t>
            </a:r>
            <a:endParaRPr lang="en-US" sz="2800" b="1" dirty="0"/>
          </a:p>
        </p:txBody>
      </p:sp>
      <p:sp>
        <p:nvSpPr>
          <p:cNvPr id="3" name="Content Placeholder 2"/>
          <p:cNvSpPr>
            <a:spLocks noGrp="1"/>
          </p:cNvSpPr>
          <p:nvPr>
            <p:ph idx="1"/>
          </p:nvPr>
        </p:nvSpPr>
        <p:spPr>
          <a:xfrm>
            <a:off x="1035170" y="1704855"/>
            <a:ext cx="9532189" cy="1461039"/>
          </a:xfrm>
        </p:spPr>
        <p:txBody>
          <a:bodyPr>
            <a:normAutofit/>
          </a:bodyPr>
          <a:lstStyle/>
          <a:p>
            <a:pPr algn="r" rtl="1"/>
            <a:r>
              <a:rPr lang="fa-IR" sz="2400" b="1" dirty="0"/>
              <a:t>به کارگیری مجدد</a:t>
            </a:r>
            <a:r>
              <a:rPr lang="fa-IR" sz="2400" dirty="0"/>
              <a:t>:  کالا و خدمات باید در برنامه‌های کاربردی متفاوت ، قابل استفاده باشد .</a:t>
            </a:r>
          </a:p>
          <a:p>
            <a:pPr algn="r" rtl="1"/>
            <a:r>
              <a:rPr lang="fa-IR" sz="2400" b="1" dirty="0"/>
              <a:t> قابلیت همکاری متقابل</a:t>
            </a:r>
            <a:r>
              <a:rPr lang="fa-IR" sz="2400" dirty="0"/>
              <a:t>:  قابلیت تعامل با خدمات دیگر را داشته باشد .</a:t>
            </a:r>
          </a:p>
          <a:p>
            <a:pPr algn="r" rtl="1"/>
            <a:r>
              <a:rPr lang="fa-IR" sz="2400" b="1" dirty="0"/>
              <a:t> تقسیم پذیری</a:t>
            </a:r>
            <a:r>
              <a:rPr lang="fa-IR" sz="2400" dirty="0"/>
              <a:t>:  یک خدمت باید ساده و دارای اجزای کوچک باشد </a:t>
            </a:r>
            <a:r>
              <a:rPr lang="fa-IR" sz="2400" dirty="0" smtClean="0"/>
              <a:t>.</a:t>
            </a:r>
            <a:endParaRPr lang="fa-IR" sz="2400" dirty="0"/>
          </a:p>
          <a:p>
            <a:pPr marL="457200" indent="-457200" algn="just" rtl="1">
              <a:buFont typeface="+mj-lt"/>
              <a:buAutoNum type="arabicPeriod"/>
            </a:pPr>
            <a:endParaRPr lang="en-US" sz="2400" dirty="0"/>
          </a:p>
        </p:txBody>
      </p:sp>
    </p:spTree>
    <p:extLst>
      <p:ext uri="{BB962C8B-B14F-4D97-AF65-F5344CB8AC3E}">
        <p14:creationId xmlns:p14="http://schemas.microsoft.com/office/powerpoint/2010/main" val="1689296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95675" y="2667000"/>
            <a:ext cx="4038600" cy="2123658"/>
          </a:xfrm>
          <a:prstGeom prst="rect">
            <a:avLst/>
          </a:prstGeom>
          <a:noFill/>
        </p:spPr>
        <p:txBody>
          <a:bodyPr wrap="square" rtlCol="0">
            <a:spAutoFit/>
          </a:bodyPr>
          <a:lstStyle/>
          <a:p>
            <a:pPr algn="ctr" rtl="1"/>
            <a:r>
              <a:rPr lang="fa-IR" sz="6600" b="1" dirty="0">
                <a:ln w="0"/>
                <a:effectLst>
                  <a:outerShdw blurRad="38100" dist="19050" dir="2700000" algn="tl" rotWithShape="0">
                    <a:schemeClr val="dk1">
                      <a:alpha val="40000"/>
                    </a:schemeClr>
                  </a:outerShdw>
                </a:effectLst>
              </a:rPr>
              <a:t>باتشکر</a:t>
            </a:r>
            <a:endParaRPr lang="en-US" sz="6600" b="1" dirty="0">
              <a:ln w="0"/>
              <a:effectLst>
                <a:outerShdw blurRad="38100" dist="19050" dir="2700000" algn="tl" rotWithShape="0">
                  <a:schemeClr val="dk1">
                    <a:alpha val="40000"/>
                  </a:schemeClr>
                </a:outerShdw>
              </a:effectLst>
            </a:endParaRPr>
          </a:p>
          <a:p>
            <a:pPr algn="ctr" rtl="1"/>
            <a:endParaRPr lang="en-US" sz="6600" b="1" kern="1200" dirty="0">
              <a:solidFill>
                <a:schemeClr val="tx1"/>
              </a:solidFill>
            </a:endParaRPr>
          </a:p>
        </p:txBody>
      </p:sp>
    </p:spTree>
    <p:extLst>
      <p:ext uri="{BB962C8B-B14F-4D97-AF65-F5344CB8AC3E}">
        <p14:creationId xmlns:p14="http://schemas.microsoft.com/office/powerpoint/2010/main" val="3260925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فرایندهای اصلی متداول در بسیاری از کسب و کارها ( مرتبط با درامدزایی)</a:t>
            </a:r>
            <a:endParaRPr lang="en-US" sz="2800" b="1" dirty="0"/>
          </a:p>
        </p:txBody>
      </p:sp>
      <p:sp>
        <p:nvSpPr>
          <p:cNvPr id="3" name="Content Placeholder 2"/>
          <p:cNvSpPr>
            <a:spLocks noGrp="1"/>
          </p:cNvSpPr>
          <p:nvPr>
            <p:ph idx="1"/>
          </p:nvPr>
        </p:nvSpPr>
        <p:spPr>
          <a:xfrm>
            <a:off x="-2632023" y="2803160"/>
            <a:ext cx="9849787" cy="2534353"/>
          </a:xfrm>
        </p:spPr>
        <p:txBody>
          <a:bodyPr/>
          <a:lstStyle/>
          <a:p>
            <a:pPr marL="514350" indent="-514350" algn="r" rtl="1">
              <a:buFont typeface="+mj-lt"/>
              <a:buAutoNum type="arabicPeriod"/>
            </a:pPr>
            <a:r>
              <a:rPr lang="fa-IR" dirty="0" smtClean="0"/>
              <a:t>سفارش تا تحویل (</a:t>
            </a:r>
            <a:r>
              <a:rPr lang="en-US" dirty="0" smtClean="0"/>
              <a:t>Order To Cash</a:t>
            </a:r>
            <a:r>
              <a:rPr lang="fa-IR" dirty="0" smtClean="0"/>
              <a:t>)</a:t>
            </a:r>
          </a:p>
          <a:p>
            <a:pPr marL="514350" indent="-514350" algn="r" rtl="1">
              <a:buFont typeface="+mj-lt"/>
              <a:buAutoNum type="arabicPeriod"/>
            </a:pPr>
            <a:r>
              <a:rPr lang="fa-IR" dirty="0" smtClean="0"/>
              <a:t>تامین تا پرداخت ( </a:t>
            </a:r>
            <a:r>
              <a:rPr lang="en-US" dirty="0" smtClean="0"/>
              <a:t>PROCUURE TO PAY</a:t>
            </a:r>
            <a:r>
              <a:rPr lang="fa-IR" dirty="0" smtClean="0"/>
              <a:t>)</a:t>
            </a:r>
          </a:p>
          <a:p>
            <a:pPr marL="514350" indent="-514350" algn="r" rtl="1">
              <a:buFont typeface="+mj-lt"/>
              <a:buAutoNum type="arabicPeriod"/>
            </a:pPr>
            <a:r>
              <a:rPr lang="fa-IR" dirty="0" smtClean="0"/>
              <a:t>تولید تا ذخیره (</a:t>
            </a:r>
            <a:r>
              <a:rPr lang="en-US" dirty="0" smtClean="0"/>
              <a:t>Make TO Stock </a:t>
            </a:r>
            <a:r>
              <a:rPr lang="fa-IR" dirty="0" smtClean="0"/>
              <a:t>)</a:t>
            </a:r>
          </a:p>
          <a:p>
            <a:pPr marL="0" indent="0" algn="r" rtl="1">
              <a:buNone/>
            </a:pPr>
            <a:endParaRPr lang="fa-IR" dirty="0" smtClean="0"/>
          </a:p>
        </p:txBody>
      </p:sp>
    </p:spTree>
    <p:extLst>
      <p:ext uri="{BB962C8B-B14F-4D97-AF65-F5344CB8AC3E}">
        <p14:creationId xmlns:p14="http://schemas.microsoft.com/office/powerpoint/2010/main" val="1443691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57212" y="365125"/>
            <a:ext cx="3296587" cy="841583"/>
          </a:xfrm>
        </p:spPr>
        <p:txBody>
          <a:bodyPr>
            <a:normAutofit/>
          </a:bodyPr>
          <a:lstStyle/>
          <a:p>
            <a:pPr algn="just" rtl="1"/>
            <a:r>
              <a:rPr lang="fa-IR" sz="2800" b="1" dirty="0" smtClean="0"/>
              <a:t>1. فرایند سفارش تا تحویل</a:t>
            </a:r>
            <a:endParaRPr lang="en-US" sz="2800" b="1"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9074631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TextBox 6"/>
          <p:cNvSpPr txBox="1"/>
          <p:nvPr/>
        </p:nvSpPr>
        <p:spPr>
          <a:xfrm flipH="1">
            <a:off x="801972" y="2226039"/>
            <a:ext cx="1184223" cy="923330"/>
          </a:xfrm>
          <a:prstGeom prst="rect">
            <a:avLst/>
          </a:prstGeom>
          <a:noFill/>
        </p:spPr>
        <p:txBody>
          <a:bodyPr wrap="square" rtlCol="0">
            <a:spAutoFit/>
          </a:bodyPr>
          <a:lstStyle/>
          <a:p>
            <a:r>
              <a:rPr lang="en-US" sz="1800" kern="1200" dirty="0" smtClean="0">
                <a:solidFill>
                  <a:schemeClr val="tx1"/>
                </a:solidFill>
                <a:latin typeface="+mn-lt"/>
                <a:ea typeface="+mn-ea"/>
                <a:cs typeface="+mn-cs"/>
              </a:rPr>
              <a:t>Create Customer Record</a:t>
            </a:r>
            <a:endParaRPr lang="en-US" sz="1800" kern="1200" dirty="0">
              <a:solidFill>
                <a:schemeClr val="tx1"/>
              </a:solidFill>
              <a:latin typeface="+mn-lt"/>
              <a:ea typeface="+mn-ea"/>
              <a:cs typeface="+mn-cs"/>
            </a:endParaRPr>
          </a:p>
        </p:txBody>
      </p:sp>
      <p:sp>
        <p:nvSpPr>
          <p:cNvPr id="8" name="TextBox 7"/>
          <p:cNvSpPr txBox="1"/>
          <p:nvPr/>
        </p:nvSpPr>
        <p:spPr>
          <a:xfrm>
            <a:off x="10137097" y="2303701"/>
            <a:ext cx="1532745" cy="646331"/>
          </a:xfrm>
          <a:prstGeom prst="rect">
            <a:avLst/>
          </a:prstGeom>
          <a:noFill/>
        </p:spPr>
        <p:txBody>
          <a:bodyPr wrap="square" rtlCol="0">
            <a:spAutoFit/>
          </a:bodyPr>
          <a:lstStyle/>
          <a:p>
            <a:r>
              <a:rPr lang="en-US" sz="1800" kern="1200" dirty="0" smtClean="0">
                <a:solidFill>
                  <a:schemeClr val="tx1"/>
                </a:solidFill>
                <a:latin typeface="+mn-lt"/>
                <a:ea typeface="+mn-ea"/>
                <a:cs typeface="+mn-cs"/>
              </a:rPr>
              <a:t>Collect </a:t>
            </a:r>
            <a:r>
              <a:rPr lang="en-US" sz="1800" kern="1200" dirty="0" err="1" smtClean="0">
                <a:solidFill>
                  <a:schemeClr val="tx1"/>
                </a:solidFill>
                <a:latin typeface="+mn-lt"/>
                <a:ea typeface="+mn-ea"/>
                <a:cs typeface="+mn-cs"/>
              </a:rPr>
              <a:t>PayMent</a:t>
            </a:r>
            <a:endParaRPr lang="en-US" sz="1800" kern="1200" dirty="0">
              <a:solidFill>
                <a:schemeClr val="tx1"/>
              </a:solidFill>
              <a:latin typeface="+mn-lt"/>
              <a:ea typeface="+mn-ea"/>
              <a:cs typeface="+mn-cs"/>
            </a:endParaRPr>
          </a:p>
        </p:txBody>
      </p:sp>
    </p:spTree>
    <p:extLst>
      <p:ext uri="{BB962C8B-B14F-4D97-AF65-F5344CB8AC3E}">
        <p14:creationId xmlns:p14="http://schemas.microsoft.com/office/powerpoint/2010/main" val="2218416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2. فرایند تامین تا پرداخت </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7290995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0606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3. فرایند تولید تا ذخیره:</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839488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1919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t>4. فرایند تولید تا سفارش:</a:t>
            </a:r>
            <a:endParaRPr lang="en-US" sz="28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59397752"/>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23073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953</TotalTime>
  <Words>2607</Words>
  <Application>Microsoft Office PowerPoint</Application>
  <PresentationFormat>Widescreen</PresentationFormat>
  <Paragraphs>289</Paragraphs>
  <Slides>47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47</vt:i4>
      </vt:variant>
    </vt:vector>
  </HeadingPairs>
  <TitlesOfParts>
    <vt:vector size="55" baseType="lpstr">
      <vt:lpstr>Aharoni</vt:lpstr>
      <vt:lpstr>Arial</vt:lpstr>
      <vt:lpstr>Calibri</vt:lpstr>
      <vt:lpstr>Calibri Light</vt:lpstr>
      <vt:lpstr>Nazanin</vt:lpstr>
      <vt:lpstr>Times New Roman</vt:lpstr>
      <vt:lpstr>Titr</vt:lpstr>
      <vt:lpstr>Office Theme</vt:lpstr>
      <vt:lpstr>بهبود فرایندهای تجاری به کمک سیستم های اطلاعات بنگاهی </vt:lpstr>
      <vt:lpstr>فصل هفتم: بهبود فرایندهای تجاری به کمک سیستم های اطلاعات بنگاهی</vt:lpstr>
      <vt:lpstr>فرایندهای اصلی تجاری</vt:lpstr>
      <vt:lpstr>PowerPoint Presentation</vt:lpstr>
      <vt:lpstr>فرایندهای اصلی متداول در بسیاری از کسب و کارها ( مرتبط با درامدزایی)</vt:lpstr>
      <vt:lpstr>1. فرایند سفارش تا تحویل</vt:lpstr>
      <vt:lpstr>2. فرایند تامین تا پرداخت </vt:lpstr>
      <vt:lpstr>3. فرایند تولید تا ذخیره:</vt:lpstr>
      <vt:lpstr>4. فرایند تولید تا سفارش:</vt:lpstr>
      <vt:lpstr>زنجیره ارزش:</vt:lpstr>
      <vt:lpstr>چارچوب زنجیره ارزش</vt:lpstr>
      <vt:lpstr>فعالیت های اصلی ( Core Activities )</vt:lpstr>
      <vt:lpstr>فعالیت های تدارکاتی درون سازمانی</vt:lpstr>
      <vt:lpstr>فعالیت های تولید و عملیات</vt:lpstr>
      <vt:lpstr>فعالیت های تدارکات برون سازمانی</vt:lpstr>
      <vt:lpstr>فعالیت های بازاریابی و فروش</vt:lpstr>
      <vt:lpstr>فعالیت های ارایه خدمات پس از فروش:</vt:lpstr>
      <vt:lpstr>2. فعالیت های پشتیبانی</vt:lpstr>
      <vt:lpstr>جریان اطلاعات با استفاده از سیستم های موروثی</vt:lpstr>
      <vt:lpstr>برنامه ریزی منابع سازمانی    Enterprise Resource Planning</vt:lpstr>
      <vt:lpstr>شرکت SAP AG</vt:lpstr>
      <vt:lpstr>محصولات شرکت SAP</vt:lpstr>
      <vt:lpstr>ویژگی های سیستم های  SAP</vt:lpstr>
      <vt:lpstr>انتخاب سیستم بنگاهی مناسب</vt:lpstr>
      <vt:lpstr>سیستم های اطلاعات Information System</vt:lpstr>
      <vt:lpstr>جریان اطلاعات برای یک سفارش معمول</vt:lpstr>
      <vt:lpstr>جریان اطلاعات برای انتقال عادی در طول مرزهای سازمان</vt:lpstr>
      <vt:lpstr>لزوم یکپارچه سازی سیستم های بنگاهی</vt:lpstr>
      <vt:lpstr>قابلیت های اصلی سیستم ERP  شرکت SAP</vt:lpstr>
      <vt:lpstr>مقایسه نرم افزار عادی و سفارشی</vt:lpstr>
      <vt:lpstr>نرم‌افزار مبتنی بر بهترین اقدامات  </vt:lpstr>
      <vt:lpstr>مدیریت فرایند تجاری BUSINESS PROCESS MANAGEMENT (BPM) </vt:lpstr>
      <vt:lpstr>گام های اساسی در  BPM</vt:lpstr>
      <vt:lpstr>دلایل شکست مهندسی مجدد فرایندهای تجاری</vt:lpstr>
      <vt:lpstr>هفت شرط بهبود فرآیندهای تجاری  </vt:lpstr>
      <vt:lpstr>مزیت سیستم ERP</vt:lpstr>
      <vt:lpstr>انتخاب سیستم ERP</vt:lpstr>
      <vt:lpstr>اجزای  ERP</vt:lpstr>
      <vt:lpstr>اجزای سیستم ERP</vt:lpstr>
      <vt:lpstr>انواع فرایندهای تجاری</vt:lpstr>
      <vt:lpstr>نصب و راه اندازی ERP</vt:lpstr>
      <vt:lpstr>پیکربندی ERP</vt:lpstr>
      <vt:lpstr>محدودیت های ERP</vt:lpstr>
      <vt:lpstr>پیشنهاداتی برای موفقیت سیستم  ERP</vt:lpstr>
      <vt:lpstr>تحول در طراحی ERP</vt:lpstr>
      <vt:lpstr>سه اصل اساسی در انعطاف پذیری سیستم ها</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بهبود فرایندهای تجاری به کمک سیستم های اطلاعات بنگاهی</dc:title>
  <dc:creator>Microsoft account</dc:creator>
  <cp:lastModifiedBy>Microsoft account</cp:lastModifiedBy>
  <cp:revision>59</cp:revision>
  <dcterms:created xsi:type="dcterms:W3CDTF">2022-12-01T20:17:16Z</dcterms:created>
  <dcterms:modified xsi:type="dcterms:W3CDTF">2022-12-14T22:58:56Z</dcterms:modified>
</cp:coreProperties>
</file>