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8" r:id="rId6"/>
    <p:sldId id="259" r:id="rId7"/>
    <p:sldId id="260" r:id="rId8"/>
    <p:sldId id="261" r:id="rId9"/>
    <p:sldId id="264" r:id="rId10"/>
    <p:sldId id="262" r:id="rId11"/>
    <p:sldId id="263" r:id="rId12"/>
    <p:sldId id="265" r:id="rId13"/>
    <p:sldId id="266" r:id="rId14"/>
    <p:sldId id="267" r:id="rId15"/>
    <p:sldId id="268" r:id="rId16"/>
    <p:sldId id="272" r:id="rId17"/>
    <p:sldId id="269" r:id="rId18"/>
    <p:sldId id="270" r:id="rId19"/>
    <p:sldId id="271" r:id="rId20"/>
    <p:sldId id="273" r:id="rId21"/>
    <p:sldId id="274" r:id="rId22"/>
    <p:sldId id="275" r:id="rId23"/>
    <p:sldId id="276" r:id="rId24"/>
    <p:sldId id="277"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10/31/2022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10/31/2022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10/31/2022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10/31/2022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10/31/2022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10/31/2022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10/31/2022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595769"/>
          </a:xfrm>
        </p:spPr>
        <p:txBody>
          <a:bodyPr>
            <a:normAutofit/>
          </a:bodyPr>
          <a:lstStyle/>
          <a:p>
            <a:r>
              <a:rPr lang="en-US" sz="4800" dirty="0"/>
              <a:t>Gaining competitive advantage through information systems</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Presented by Saba </a:t>
            </a:r>
            <a:r>
              <a:rPr lang="en-US" dirty="0" err="1"/>
              <a:t>nasiri</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EE8C-2AA1-8901-921C-105C579D61AC}"/>
              </a:ext>
            </a:extLst>
          </p:cNvPr>
          <p:cNvSpPr>
            <a:spLocks noGrp="1"/>
          </p:cNvSpPr>
          <p:nvPr>
            <p:ph type="title"/>
          </p:nvPr>
        </p:nvSpPr>
        <p:spPr/>
        <p:txBody>
          <a:bodyPr/>
          <a:lstStyle/>
          <a:p>
            <a:r>
              <a:rPr lang="en-US" dirty="0"/>
              <a:t>Organizational Decision-Making Levels</a:t>
            </a:r>
          </a:p>
        </p:txBody>
      </p:sp>
      <p:sp>
        <p:nvSpPr>
          <p:cNvPr id="3" name="Content Placeholder 2">
            <a:extLst>
              <a:ext uri="{FF2B5EF4-FFF2-40B4-BE49-F238E27FC236}">
                <a16:creationId xmlns:a16="http://schemas.microsoft.com/office/drawing/2014/main" id="{A5A75F97-8CBA-84A5-7200-D1EF10F140DE}"/>
              </a:ext>
            </a:extLst>
          </p:cNvPr>
          <p:cNvSpPr>
            <a:spLocks noGrp="1"/>
          </p:cNvSpPr>
          <p:nvPr>
            <p:ph idx="1"/>
          </p:nvPr>
        </p:nvSpPr>
        <p:spPr>
          <a:xfrm>
            <a:off x="581192" y="3274142"/>
            <a:ext cx="11029615" cy="4026310"/>
          </a:xfrm>
        </p:spPr>
        <p:txBody>
          <a:bodyPr>
            <a:normAutofit/>
          </a:bodyPr>
          <a:lstStyle/>
          <a:p>
            <a:r>
              <a:rPr lang="en-US" sz="2800" b="1" dirty="0">
                <a:cs typeface="B Nazanin" panose="00000400000000000000" pitchFamily="2" charset="-78"/>
              </a:rPr>
              <a:t>3. Executive\ strategic level:</a:t>
            </a:r>
          </a:p>
          <a:p>
            <a:endParaRPr lang="en-US" sz="2800" b="1" dirty="0">
              <a:cs typeface="B Nazanin" panose="00000400000000000000" pitchFamily="2" charset="-78"/>
            </a:endParaRPr>
          </a:p>
          <a:p>
            <a:pPr marL="0" indent="0">
              <a:buNone/>
            </a:pPr>
            <a:r>
              <a:rPr lang="en-US" sz="2800" b="1" dirty="0">
                <a:cs typeface="B Nazanin" panose="00000400000000000000" pitchFamily="2" charset="-78"/>
              </a:rPr>
              <a:t>managers focus on long-term strategic questions facing the organization, such as which products to produce, which countries to compete in, and what organizational strategy to follow,… .</a:t>
            </a:r>
          </a:p>
          <a:p>
            <a:pPr marL="0" indent="0">
              <a:buNone/>
            </a:pPr>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440556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CD57-19CC-7B2D-B2AC-BE0E6DAAF6F6}"/>
              </a:ext>
            </a:extLst>
          </p:cNvPr>
          <p:cNvSpPr>
            <a:spLocks noGrp="1"/>
          </p:cNvSpPr>
          <p:nvPr>
            <p:ph type="title"/>
          </p:nvPr>
        </p:nvSpPr>
        <p:spPr/>
        <p:txBody>
          <a:bodyPr/>
          <a:lstStyle/>
          <a:p>
            <a:r>
              <a:rPr lang="en-US" dirty="0"/>
              <a:t>Organizational Functional Areas:</a:t>
            </a:r>
          </a:p>
        </p:txBody>
      </p:sp>
      <p:sp>
        <p:nvSpPr>
          <p:cNvPr id="3" name="Content Placeholder 2">
            <a:extLst>
              <a:ext uri="{FF2B5EF4-FFF2-40B4-BE49-F238E27FC236}">
                <a16:creationId xmlns:a16="http://schemas.microsoft.com/office/drawing/2014/main" id="{C1C2382D-E9BE-FA17-F4DB-5CBF2AED5582}"/>
              </a:ext>
            </a:extLst>
          </p:cNvPr>
          <p:cNvSpPr>
            <a:spLocks noGrp="1"/>
          </p:cNvSpPr>
          <p:nvPr>
            <p:ph idx="1"/>
          </p:nvPr>
        </p:nvSpPr>
        <p:spPr>
          <a:xfrm>
            <a:off x="374715" y="2168013"/>
            <a:ext cx="11029615" cy="3987831"/>
          </a:xfrm>
        </p:spPr>
        <p:txBody>
          <a:bodyPr>
            <a:normAutofit lnSpcReduction="10000"/>
          </a:bodyPr>
          <a:lstStyle/>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r>
              <a:rPr lang="en-US" sz="2800" b="1" dirty="0">
                <a:cs typeface="B Nazanin" panose="00000400000000000000" pitchFamily="2" charset="-78"/>
              </a:rPr>
              <a:t>In</a:t>
            </a:r>
            <a:r>
              <a:rPr lang="en-US" sz="2400" b="1" dirty="0">
                <a:cs typeface="B Nazanin" panose="00000400000000000000" pitchFamily="2" charset="-78"/>
              </a:rPr>
              <a:t> </a:t>
            </a:r>
            <a:r>
              <a:rPr lang="en-US" sz="2800" b="1" dirty="0">
                <a:cs typeface="B Nazanin" panose="00000400000000000000" pitchFamily="2" charset="-78"/>
              </a:rPr>
              <a:t>addition to different decision-making levels within an organization, there are also different functional areas</a:t>
            </a:r>
          </a:p>
          <a:p>
            <a:pPr marL="0" indent="0">
              <a:buNone/>
            </a:pPr>
            <a:endParaRPr lang="en-US" sz="2800" b="1" dirty="0">
              <a:cs typeface="B Nazanin" panose="00000400000000000000" pitchFamily="2" charset="-78"/>
            </a:endParaRPr>
          </a:p>
          <a:p>
            <a:pPr marL="0" indent="0">
              <a:buNone/>
            </a:pPr>
            <a:r>
              <a:rPr lang="en-US" sz="2800" b="1" dirty="0">
                <a:cs typeface="B Nazanin" panose="00000400000000000000" pitchFamily="2" charset="-78"/>
              </a:rPr>
              <a:t>A functional area represents a discrete area of an organization that focuses on a specific set of activities.</a:t>
            </a: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p:txBody>
      </p:sp>
    </p:spTree>
    <p:extLst>
      <p:ext uri="{BB962C8B-B14F-4D97-AF65-F5344CB8AC3E}">
        <p14:creationId xmlns:p14="http://schemas.microsoft.com/office/powerpoint/2010/main" val="2655258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C78A8-90E9-8A77-7D0C-AD0904490BD9}"/>
              </a:ext>
            </a:extLst>
          </p:cNvPr>
          <p:cNvSpPr>
            <a:spLocks noGrp="1"/>
          </p:cNvSpPr>
          <p:nvPr>
            <p:ph type="title"/>
          </p:nvPr>
        </p:nvSpPr>
        <p:spPr/>
        <p:txBody>
          <a:bodyPr/>
          <a:lstStyle/>
          <a:p>
            <a:r>
              <a:rPr lang="en-US" dirty="0"/>
              <a:t>Organizational Functional Areas:</a:t>
            </a:r>
          </a:p>
        </p:txBody>
      </p:sp>
      <p:pic>
        <p:nvPicPr>
          <p:cNvPr id="4" name="Content Placeholder 3">
            <a:extLst>
              <a:ext uri="{FF2B5EF4-FFF2-40B4-BE49-F238E27FC236}">
                <a16:creationId xmlns:a16="http://schemas.microsoft.com/office/drawing/2014/main" id="{8D5FC476-9A87-4CE8-502A-4E5DE3FB324D}"/>
              </a:ext>
            </a:extLst>
          </p:cNvPr>
          <p:cNvPicPr>
            <a:picLocks noGrp="1" noChangeAspect="1"/>
          </p:cNvPicPr>
          <p:nvPr>
            <p:ph idx="1"/>
          </p:nvPr>
        </p:nvPicPr>
        <p:blipFill>
          <a:blip r:embed="rId2"/>
          <a:stretch>
            <a:fillRect/>
          </a:stretch>
        </p:blipFill>
        <p:spPr>
          <a:xfrm>
            <a:off x="796413" y="1890877"/>
            <a:ext cx="9881419" cy="4819640"/>
          </a:xfrm>
          <a:prstGeom prst="rect">
            <a:avLst/>
          </a:prstGeom>
        </p:spPr>
      </p:pic>
    </p:spTree>
    <p:extLst>
      <p:ext uri="{BB962C8B-B14F-4D97-AF65-F5344CB8AC3E}">
        <p14:creationId xmlns:p14="http://schemas.microsoft.com/office/powerpoint/2010/main" val="1974472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C3B9B3-5DA7-1EB3-1FAC-ED53DEF9264A}"/>
              </a:ext>
            </a:extLst>
          </p:cNvPr>
          <p:cNvPicPr>
            <a:picLocks noGrp="1" noChangeAspect="1"/>
          </p:cNvPicPr>
          <p:nvPr>
            <p:ph idx="1"/>
          </p:nvPr>
        </p:nvPicPr>
        <p:blipFill>
          <a:blip r:embed="rId2"/>
          <a:stretch>
            <a:fillRect/>
          </a:stretch>
        </p:blipFill>
        <p:spPr>
          <a:xfrm>
            <a:off x="353961" y="678426"/>
            <a:ext cx="11164529" cy="6002593"/>
          </a:xfrm>
        </p:spPr>
      </p:pic>
    </p:spTree>
    <p:extLst>
      <p:ext uri="{BB962C8B-B14F-4D97-AF65-F5344CB8AC3E}">
        <p14:creationId xmlns:p14="http://schemas.microsoft.com/office/powerpoint/2010/main" val="1436522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50963-ECD2-B76D-516C-38BCFFCFB675}"/>
              </a:ext>
            </a:extLst>
          </p:cNvPr>
          <p:cNvSpPr>
            <a:spLocks noGrp="1"/>
          </p:cNvSpPr>
          <p:nvPr>
            <p:ph type="title"/>
          </p:nvPr>
        </p:nvSpPr>
        <p:spPr/>
        <p:txBody>
          <a:bodyPr/>
          <a:lstStyle/>
          <a:p>
            <a:r>
              <a:rPr lang="en-US" dirty="0"/>
              <a:t>The usage of information system and function:</a:t>
            </a:r>
          </a:p>
        </p:txBody>
      </p:sp>
      <p:sp>
        <p:nvSpPr>
          <p:cNvPr id="3" name="Content Placeholder 2">
            <a:extLst>
              <a:ext uri="{FF2B5EF4-FFF2-40B4-BE49-F238E27FC236}">
                <a16:creationId xmlns:a16="http://schemas.microsoft.com/office/drawing/2014/main" id="{4F11B455-000D-8C04-B523-447F4CAC496F}"/>
              </a:ext>
            </a:extLst>
          </p:cNvPr>
          <p:cNvSpPr>
            <a:spLocks noGrp="1"/>
          </p:cNvSpPr>
          <p:nvPr>
            <p:ph idx="1"/>
          </p:nvPr>
        </p:nvSpPr>
        <p:spPr/>
        <p:txBody>
          <a:bodyPr/>
          <a:lstStyle/>
          <a:p>
            <a:pPr marL="0" indent="0">
              <a:buNone/>
            </a:pPr>
            <a:r>
              <a:rPr lang="en-US" sz="2800" b="1" dirty="0">
                <a:cs typeface="B Nazanin" panose="00000400000000000000" pitchFamily="2" charset="-78"/>
              </a:rPr>
              <a:t>When deploying information systems across organizational levels and functions, there are three general ways the information system can provide value</a:t>
            </a:r>
            <a:r>
              <a:rPr lang="en-US" sz="2800" b="1" dirty="0">
                <a:solidFill>
                  <a:srgbClr val="0070C0"/>
                </a:solidFill>
                <a:cs typeface="B Nazanin" panose="00000400000000000000" pitchFamily="2" charset="-78"/>
              </a:rPr>
              <a:t>: to enable automating activities</a:t>
            </a:r>
            <a:r>
              <a:rPr lang="en-US" sz="2800" b="1" dirty="0">
                <a:cs typeface="B Nazanin" panose="00000400000000000000" pitchFamily="2" charset="-78"/>
              </a:rPr>
              <a:t>, </a:t>
            </a:r>
            <a:r>
              <a:rPr lang="en-US" sz="2800" b="1" dirty="0">
                <a:solidFill>
                  <a:srgbClr val="0070C0"/>
                </a:solidFill>
                <a:cs typeface="B Nazanin" panose="00000400000000000000" pitchFamily="2" charset="-78"/>
              </a:rPr>
              <a:t>to enable learning</a:t>
            </a:r>
            <a:r>
              <a:rPr lang="en-US" sz="2800" b="1" dirty="0">
                <a:cs typeface="B Nazanin" panose="00000400000000000000" pitchFamily="2" charset="-78"/>
              </a:rPr>
              <a:t>, and to </a:t>
            </a:r>
            <a:r>
              <a:rPr lang="en-US" sz="2800" b="1" dirty="0">
                <a:solidFill>
                  <a:srgbClr val="0070C0"/>
                </a:solidFill>
                <a:cs typeface="B Nazanin" panose="00000400000000000000" pitchFamily="2" charset="-78"/>
              </a:rPr>
              <a:t>enable the execution of organizational strategy</a:t>
            </a:r>
            <a:r>
              <a:rPr lang="en-US" sz="2800" b="1" dirty="0">
                <a:cs typeface="B Nazanin" panose="00000400000000000000" pitchFamily="2" charset="-78"/>
              </a:rPr>
              <a:t>.</a:t>
            </a:r>
          </a:p>
        </p:txBody>
      </p:sp>
    </p:spTree>
    <p:extLst>
      <p:ext uri="{BB962C8B-B14F-4D97-AF65-F5344CB8AC3E}">
        <p14:creationId xmlns:p14="http://schemas.microsoft.com/office/powerpoint/2010/main" val="171874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84F5-3ACB-9900-B044-772C55A121C5}"/>
              </a:ext>
            </a:extLst>
          </p:cNvPr>
          <p:cNvSpPr>
            <a:spLocks noGrp="1"/>
          </p:cNvSpPr>
          <p:nvPr>
            <p:ph type="title"/>
          </p:nvPr>
        </p:nvSpPr>
        <p:spPr/>
        <p:txBody>
          <a:bodyPr/>
          <a:lstStyle/>
          <a:p>
            <a:r>
              <a:rPr lang="en-US" dirty="0"/>
              <a:t>Information Systems for </a:t>
            </a:r>
            <a:r>
              <a:rPr lang="en-US" dirty="0">
                <a:solidFill>
                  <a:srgbClr val="0070C0"/>
                </a:solidFill>
              </a:rPr>
              <a:t>Automating</a:t>
            </a:r>
            <a:r>
              <a:rPr lang="en-US" dirty="0"/>
              <a:t>: Doing Things Faster </a:t>
            </a:r>
          </a:p>
        </p:txBody>
      </p:sp>
      <p:sp>
        <p:nvSpPr>
          <p:cNvPr id="3" name="Content Placeholder 2">
            <a:extLst>
              <a:ext uri="{FF2B5EF4-FFF2-40B4-BE49-F238E27FC236}">
                <a16:creationId xmlns:a16="http://schemas.microsoft.com/office/drawing/2014/main" id="{4B153364-FB6E-F05D-6BDD-8E8A0BC33C7F}"/>
              </a:ext>
            </a:extLst>
          </p:cNvPr>
          <p:cNvSpPr>
            <a:spLocks noGrp="1"/>
          </p:cNvSpPr>
          <p:nvPr>
            <p:ph idx="1"/>
          </p:nvPr>
        </p:nvSpPr>
        <p:spPr/>
        <p:txBody>
          <a:bodyPr/>
          <a:lstStyle/>
          <a:p>
            <a:pPr marL="0" indent="0">
              <a:buNone/>
            </a:pPr>
            <a:r>
              <a:rPr lang="en-US" sz="2800" b="1" dirty="0">
                <a:cs typeface="B Nazanin" panose="00000400000000000000" pitchFamily="2" charset="-78"/>
              </a:rPr>
              <a:t>Someone with an automating perspective thinks of technology as a way to help complete a task within an organization </a:t>
            </a:r>
            <a:r>
              <a:rPr lang="en-US" sz="2800" b="1" dirty="0">
                <a:solidFill>
                  <a:srgbClr val="0070C0"/>
                </a:solidFill>
                <a:cs typeface="B Nazanin" panose="00000400000000000000" pitchFamily="2" charset="-78"/>
              </a:rPr>
              <a:t>faster</a:t>
            </a:r>
            <a:r>
              <a:rPr lang="en-US" sz="2800" b="1" dirty="0">
                <a:cs typeface="B Nazanin" panose="00000400000000000000" pitchFamily="2" charset="-78"/>
              </a:rPr>
              <a:t>, </a:t>
            </a:r>
            <a:r>
              <a:rPr lang="en-US" sz="2800" b="1" dirty="0">
                <a:solidFill>
                  <a:srgbClr val="0070C0"/>
                </a:solidFill>
                <a:cs typeface="B Nazanin" panose="00000400000000000000" pitchFamily="2" charset="-78"/>
              </a:rPr>
              <a:t>more cheaply</a:t>
            </a:r>
            <a:r>
              <a:rPr lang="en-US" sz="2800" b="1" dirty="0">
                <a:cs typeface="B Nazanin" panose="00000400000000000000" pitchFamily="2" charset="-78"/>
              </a:rPr>
              <a:t>, and perhaps with </a:t>
            </a:r>
            <a:r>
              <a:rPr lang="en-US" sz="2800" b="1" dirty="0">
                <a:solidFill>
                  <a:srgbClr val="0070C0"/>
                </a:solidFill>
                <a:cs typeface="B Nazanin" panose="00000400000000000000" pitchFamily="2" charset="-78"/>
              </a:rPr>
              <a:t>greater accuracy </a:t>
            </a:r>
            <a:r>
              <a:rPr lang="en-US" sz="2800" b="1" dirty="0">
                <a:cs typeface="B Nazanin" panose="00000400000000000000" pitchFamily="2" charset="-78"/>
              </a:rPr>
              <a:t>and/or </a:t>
            </a:r>
            <a:r>
              <a:rPr lang="en-US" sz="2800" b="1" dirty="0">
                <a:solidFill>
                  <a:srgbClr val="0070C0"/>
                </a:solidFill>
                <a:cs typeface="B Nazanin" panose="00000400000000000000" pitchFamily="2" charset="-78"/>
              </a:rPr>
              <a:t>consistency</a:t>
            </a:r>
            <a:r>
              <a:rPr lang="en-US" sz="2800" b="1" dirty="0">
                <a:cs typeface="B Nazanin" panose="00000400000000000000" pitchFamily="2" charset="-78"/>
              </a:rPr>
              <a:t>.</a:t>
            </a: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p:txBody>
      </p:sp>
      <p:pic>
        <p:nvPicPr>
          <p:cNvPr id="5" name="Picture 4">
            <a:extLst>
              <a:ext uri="{FF2B5EF4-FFF2-40B4-BE49-F238E27FC236}">
                <a16:creationId xmlns:a16="http://schemas.microsoft.com/office/drawing/2014/main" id="{454CC255-D4E1-7D67-3A13-4A16F0A13553}"/>
              </a:ext>
            </a:extLst>
          </p:cNvPr>
          <p:cNvPicPr>
            <a:picLocks noChangeAspect="1"/>
          </p:cNvPicPr>
          <p:nvPr/>
        </p:nvPicPr>
        <p:blipFill>
          <a:blip r:embed="rId2"/>
          <a:stretch>
            <a:fillRect/>
          </a:stretch>
        </p:blipFill>
        <p:spPr>
          <a:xfrm>
            <a:off x="709940" y="4008403"/>
            <a:ext cx="5248407" cy="2657868"/>
          </a:xfrm>
          <a:prstGeom prst="rect">
            <a:avLst/>
          </a:prstGeom>
        </p:spPr>
      </p:pic>
    </p:spTree>
    <p:extLst>
      <p:ext uri="{BB962C8B-B14F-4D97-AF65-F5344CB8AC3E}">
        <p14:creationId xmlns:p14="http://schemas.microsoft.com/office/powerpoint/2010/main" val="150957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3E1FF-77CF-D48A-FD0B-647CEDFC0E37}"/>
              </a:ext>
            </a:extLst>
          </p:cNvPr>
          <p:cNvSpPr>
            <a:spLocks noGrp="1"/>
          </p:cNvSpPr>
          <p:nvPr>
            <p:ph type="title"/>
          </p:nvPr>
        </p:nvSpPr>
        <p:spPr/>
        <p:txBody>
          <a:bodyPr/>
          <a:lstStyle/>
          <a:p>
            <a:r>
              <a:rPr lang="en-US" dirty="0"/>
              <a:t>Information Systems for Organizational </a:t>
            </a:r>
            <a:r>
              <a:rPr lang="en-US" dirty="0">
                <a:solidFill>
                  <a:srgbClr val="0070C0"/>
                </a:solidFill>
              </a:rPr>
              <a:t>Learning</a:t>
            </a:r>
            <a:r>
              <a:rPr lang="en-US" dirty="0"/>
              <a:t>: Doing Things Better</a:t>
            </a:r>
          </a:p>
        </p:txBody>
      </p:sp>
      <p:sp>
        <p:nvSpPr>
          <p:cNvPr id="3" name="Content Placeholder 2">
            <a:extLst>
              <a:ext uri="{FF2B5EF4-FFF2-40B4-BE49-F238E27FC236}">
                <a16:creationId xmlns:a16="http://schemas.microsoft.com/office/drawing/2014/main" id="{BA9C84F7-192E-0299-0C99-D3160ED4B4D3}"/>
              </a:ext>
            </a:extLst>
          </p:cNvPr>
          <p:cNvSpPr>
            <a:spLocks noGrp="1"/>
          </p:cNvSpPr>
          <p:nvPr>
            <p:ph idx="1"/>
          </p:nvPr>
        </p:nvSpPr>
        <p:spPr/>
        <p:txBody>
          <a:bodyPr/>
          <a:lstStyle/>
          <a:p>
            <a:pPr marL="0" indent="0">
              <a:buNone/>
            </a:pPr>
            <a:r>
              <a:rPr lang="en-US" sz="2800" b="1" dirty="0">
                <a:cs typeface="B Nazanin" panose="00000400000000000000" pitchFamily="2" charset="-78"/>
              </a:rPr>
              <a:t>We can also use information systems to learn and improve. By </a:t>
            </a:r>
            <a:r>
              <a:rPr lang="en-US" sz="2800" b="1" dirty="0">
                <a:solidFill>
                  <a:srgbClr val="0070C0"/>
                </a:solidFill>
                <a:cs typeface="B Nazanin" panose="00000400000000000000" pitchFamily="2" charset="-78"/>
              </a:rPr>
              <a:t>analyzing data </a:t>
            </a:r>
            <a:r>
              <a:rPr lang="en-US" sz="2800" b="1" dirty="0">
                <a:cs typeface="B Nazanin" panose="00000400000000000000" pitchFamily="2" charset="-78"/>
              </a:rPr>
              <a:t>created when automating a process, improved understanding about the underlying work processes can be developed. The </a:t>
            </a:r>
            <a:r>
              <a:rPr lang="en-US" sz="2800" b="1" dirty="0">
                <a:solidFill>
                  <a:srgbClr val="0070C0"/>
                </a:solidFill>
                <a:cs typeface="B Nazanin" panose="00000400000000000000" pitchFamily="2" charset="-78"/>
              </a:rPr>
              <a:t>learning mentality </a:t>
            </a:r>
            <a:r>
              <a:rPr lang="en-US" sz="2800" b="1" dirty="0">
                <a:cs typeface="B Nazanin" panose="00000400000000000000" pitchFamily="2" charset="-78"/>
              </a:rPr>
              <a:t>builds on the </a:t>
            </a:r>
            <a:r>
              <a:rPr lang="en-US" sz="2800" b="1" dirty="0">
                <a:solidFill>
                  <a:srgbClr val="0070C0"/>
                </a:solidFill>
                <a:cs typeface="B Nazanin" panose="00000400000000000000" pitchFamily="2" charset="-78"/>
              </a:rPr>
              <a:t>automating mentality</a:t>
            </a:r>
            <a:r>
              <a:rPr lang="en-US" sz="2800" b="1" dirty="0">
                <a:cs typeface="B Nazanin" panose="00000400000000000000" pitchFamily="2" charset="-78"/>
              </a:rPr>
              <a:t> because it recognizes that information systems can be used as a vehicle for organizational learning.</a:t>
            </a:r>
          </a:p>
        </p:txBody>
      </p:sp>
    </p:spTree>
    <p:extLst>
      <p:ext uri="{BB962C8B-B14F-4D97-AF65-F5344CB8AC3E}">
        <p14:creationId xmlns:p14="http://schemas.microsoft.com/office/powerpoint/2010/main" val="453829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69E8-B9E0-AE74-0D23-50AAF7C9D699}"/>
              </a:ext>
            </a:extLst>
          </p:cNvPr>
          <p:cNvSpPr>
            <a:spLocks noGrp="1"/>
          </p:cNvSpPr>
          <p:nvPr>
            <p:ph type="title"/>
          </p:nvPr>
        </p:nvSpPr>
        <p:spPr/>
        <p:txBody>
          <a:bodyPr/>
          <a:lstStyle/>
          <a:p>
            <a:r>
              <a:rPr lang="en-US" dirty="0"/>
              <a:t>Information Systems for Supporting Strategy: Doing Things Smarter</a:t>
            </a:r>
          </a:p>
        </p:txBody>
      </p:sp>
      <p:sp>
        <p:nvSpPr>
          <p:cNvPr id="3" name="Content Placeholder 2">
            <a:extLst>
              <a:ext uri="{FF2B5EF4-FFF2-40B4-BE49-F238E27FC236}">
                <a16:creationId xmlns:a16="http://schemas.microsoft.com/office/drawing/2014/main" id="{CAE1ADE6-05D8-CEB4-029E-CFBA53E5C06A}"/>
              </a:ext>
            </a:extLst>
          </p:cNvPr>
          <p:cNvSpPr>
            <a:spLocks noGrp="1"/>
          </p:cNvSpPr>
          <p:nvPr>
            <p:ph idx="1"/>
          </p:nvPr>
        </p:nvSpPr>
        <p:spPr/>
        <p:txBody>
          <a:bodyPr/>
          <a:lstStyle/>
          <a:p>
            <a:pPr marL="0" indent="0">
              <a:buNone/>
            </a:pPr>
            <a:r>
              <a:rPr lang="en-US" sz="2800" b="1" dirty="0">
                <a:cs typeface="B Nazanin" panose="00000400000000000000" pitchFamily="2" charset="-78"/>
              </a:rPr>
              <a:t>the best way to use an information system is to support the organization’s strategy.</a:t>
            </a: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p:txBody>
      </p:sp>
      <p:pic>
        <p:nvPicPr>
          <p:cNvPr id="7" name="Picture 6">
            <a:extLst>
              <a:ext uri="{FF2B5EF4-FFF2-40B4-BE49-F238E27FC236}">
                <a16:creationId xmlns:a16="http://schemas.microsoft.com/office/drawing/2014/main" id="{94D293BB-3CE8-7741-6E6A-4E8833686250}"/>
              </a:ext>
            </a:extLst>
          </p:cNvPr>
          <p:cNvPicPr>
            <a:picLocks noChangeAspect="1"/>
          </p:cNvPicPr>
          <p:nvPr/>
        </p:nvPicPr>
        <p:blipFill>
          <a:blip r:embed="rId2"/>
          <a:stretch>
            <a:fillRect/>
          </a:stretch>
        </p:blipFill>
        <p:spPr>
          <a:xfrm>
            <a:off x="4365523" y="3011832"/>
            <a:ext cx="7245284" cy="3634486"/>
          </a:xfrm>
          <a:prstGeom prst="rect">
            <a:avLst/>
          </a:prstGeom>
        </p:spPr>
      </p:pic>
    </p:spTree>
    <p:extLst>
      <p:ext uri="{BB962C8B-B14F-4D97-AF65-F5344CB8AC3E}">
        <p14:creationId xmlns:p14="http://schemas.microsoft.com/office/powerpoint/2010/main" val="265615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F5D51-9E45-79C1-99A3-5E93323AA99F}"/>
              </a:ext>
            </a:extLst>
          </p:cNvPr>
          <p:cNvSpPr>
            <a:spLocks noGrp="1"/>
          </p:cNvSpPr>
          <p:nvPr>
            <p:ph type="title"/>
          </p:nvPr>
        </p:nvSpPr>
        <p:spPr/>
        <p:txBody>
          <a:bodyPr/>
          <a:lstStyle/>
          <a:p>
            <a:r>
              <a:rPr lang="en-US" dirty="0"/>
              <a:t>Identifying How to Compete: Resources and Capabilities</a:t>
            </a:r>
          </a:p>
        </p:txBody>
      </p:sp>
      <p:pic>
        <p:nvPicPr>
          <p:cNvPr id="5" name="Content Placeholder 4">
            <a:extLst>
              <a:ext uri="{FF2B5EF4-FFF2-40B4-BE49-F238E27FC236}">
                <a16:creationId xmlns:a16="http://schemas.microsoft.com/office/drawing/2014/main" id="{284AC147-084F-BD82-3045-1E8150563C73}"/>
              </a:ext>
            </a:extLst>
          </p:cNvPr>
          <p:cNvPicPr>
            <a:picLocks noGrp="1" noChangeAspect="1"/>
          </p:cNvPicPr>
          <p:nvPr>
            <p:ph idx="1"/>
          </p:nvPr>
        </p:nvPicPr>
        <p:blipFill>
          <a:blip r:embed="rId2"/>
          <a:stretch>
            <a:fillRect/>
          </a:stretch>
        </p:blipFill>
        <p:spPr>
          <a:xfrm>
            <a:off x="899652" y="2168013"/>
            <a:ext cx="9925664" cy="4144297"/>
          </a:xfrm>
        </p:spPr>
      </p:pic>
    </p:spTree>
    <p:extLst>
      <p:ext uri="{BB962C8B-B14F-4D97-AF65-F5344CB8AC3E}">
        <p14:creationId xmlns:p14="http://schemas.microsoft.com/office/powerpoint/2010/main" val="2882415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4618-2D00-99D5-CE0D-AAC4C13DA765}"/>
              </a:ext>
            </a:extLst>
          </p:cNvPr>
          <p:cNvSpPr>
            <a:spLocks noGrp="1"/>
          </p:cNvSpPr>
          <p:nvPr>
            <p:ph type="title"/>
          </p:nvPr>
        </p:nvSpPr>
        <p:spPr/>
        <p:txBody>
          <a:bodyPr/>
          <a:lstStyle/>
          <a:p>
            <a:r>
              <a:rPr lang="en-US" dirty="0"/>
              <a:t>The Role of Information Systems in Value Chain Analysis</a:t>
            </a:r>
          </a:p>
        </p:txBody>
      </p:sp>
      <p:sp>
        <p:nvSpPr>
          <p:cNvPr id="3" name="Content Placeholder 2">
            <a:extLst>
              <a:ext uri="{FF2B5EF4-FFF2-40B4-BE49-F238E27FC236}">
                <a16:creationId xmlns:a16="http://schemas.microsoft.com/office/drawing/2014/main" id="{C940574F-484B-EFCA-2A77-B28D6AA5E90A}"/>
              </a:ext>
            </a:extLst>
          </p:cNvPr>
          <p:cNvSpPr>
            <a:spLocks noGrp="1"/>
          </p:cNvSpPr>
          <p:nvPr>
            <p:ph idx="1"/>
          </p:nvPr>
        </p:nvSpPr>
        <p:spPr/>
        <p:txBody>
          <a:bodyPr/>
          <a:lstStyle/>
          <a:p>
            <a:pPr marL="0" indent="0">
              <a:buNone/>
            </a:pPr>
            <a:r>
              <a:rPr lang="en-US" sz="2800" b="1" dirty="0">
                <a:cs typeface="B Nazanin" panose="00000400000000000000" pitchFamily="2" charset="-78"/>
              </a:rPr>
              <a:t>Because information systems can automate and optimize many activities along the value chain, the use of information systems has become one of the primary ways that organizations improve their value chains.</a:t>
            </a: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p:txBody>
      </p:sp>
    </p:spTree>
    <p:extLst>
      <p:ext uri="{BB962C8B-B14F-4D97-AF65-F5344CB8AC3E}">
        <p14:creationId xmlns:p14="http://schemas.microsoft.com/office/powerpoint/2010/main" val="2238953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cs typeface="B Nazanin" panose="00000400000000000000" pitchFamily="2" charset="-78"/>
              </a:rPr>
              <a:t>The PURPOSE OF THIS CHAPTER:</a:t>
            </a:r>
          </a:p>
        </p:txBody>
      </p:sp>
      <p:sp>
        <p:nvSpPr>
          <p:cNvPr id="5" name="Content Placeholder 4">
            <a:extLst>
              <a:ext uri="{FF2B5EF4-FFF2-40B4-BE49-F238E27FC236}">
                <a16:creationId xmlns:a16="http://schemas.microsoft.com/office/drawing/2014/main" id="{663E5AB7-00B6-AE86-1C20-78DC7248A4EB}"/>
              </a:ext>
            </a:extLst>
          </p:cNvPr>
          <p:cNvSpPr>
            <a:spLocks noGrp="1"/>
          </p:cNvSpPr>
          <p:nvPr>
            <p:ph idx="1"/>
          </p:nvPr>
        </p:nvSpPr>
        <p:spPr>
          <a:xfrm>
            <a:off x="581192" y="2079523"/>
            <a:ext cx="11029615" cy="4188541"/>
          </a:xfrm>
        </p:spPr>
        <p:txBody>
          <a:bodyPr>
            <a:normAutofit fontScale="77500" lnSpcReduction="20000"/>
          </a:bodyPr>
          <a:lstStyle/>
          <a:p>
            <a:pPr marL="0" indent="0">
              <a:buNone/>
            </a:pPr>
            <a:r>
              <a:rPr lang="en-US" sz="3600" b="1" dirty="0">
                <a:cs typeface="B Nazanin" panose="00000400000000000000" pitchFamily="2" charset="-78"/>
              </a:rPr>
              <a:t>This chapter examines how organizations can use </a:t>
            </a:r>
            <a:r>
              <a:rPr lang="en-US" sz="3600" b="1" dirty="0">
                <a:solidFill>
                  <a:srgbClr val="0070C0"/>
                </a:solidFill>
                <a:cs typeface="B Nazanin" panose="00000400000000000000" pitchFamily="2" charset="-78"/>
              </a:rPr>
              <a:t>information systems </a:t>
            </a:r>
            <a:r>
              <a:rPr lang="en-US" sz="3600" b="1" dirty="0">
                <a:cs typeface="B Nazanin" panose="00000400000000000000" pitchFamily="2" charset="-78"/>
              </a:rPr>
              <a:t>(IS) strategically, enabling them to gain or sustain competitive advantage over their rivals.</a:t>
            </a:r>
          </a:p>
          <a:p>
            <a:pPr marL="0" indent="0">
              <a:buNone/>
            </a:pPr>
            <a:r>
              <a:rPr lang="en-US" sz="3600" b="1" dirty="0">
                <a:cs typeface="B Nazanin" panose="00000400000000000000" pitchFamily="2" charset="-78"/>
              </a:rPr>
              <a:t>we begin by examining </a:t>
            </a:r>
            <a:r>
              <a:rPr lang="en-US" sz="3600" b="1" dirty="0">
                <a:solidFill>
                  <a:srgbClr val="0070C0"/>
                </a:solidFill>
                <a:cs typeface="B Nazanin" panose="00000400000000000000" pitchFamily="2" charset="-78"/>
              </a:rPr>
              <a:t>the role of information systems at different levels of the organization</a:t>
            </a:r>
            <a:r>
              <a:rPr lang="en-US" sz="3600" b="1" dirty="0">
                <a:cs typeface="B Nazanin" panose="00000400000000000000" pitchFamily="2" charset="-78"/>
              </a:rPr>
              <a:t>. We then examine how information systems support various business models and introduce innovative business models enabled by information systems. Finally, we talk about the continual need to find innovative ways to </a:t>
            </a:r>
            <a:r>
              <a:rPr lang="en-US" sz="3600" b="1" dirty="0">
                <a:solidFill>
                  <a:srgbClr val="0070C0"/>
                </a:solidFill>
                <a:cs typeface="B Nazanin" panose="00000400000000000000" pitchFamily="2" charset="-78"/>
              </a:rPr>
              <a:t>succeed </a:t>
            </a:r>
            <a:r>
              <a:rPr lang="en-US" sz="3600" b="1" dirty="0">
                <a:cs typeface="B Nazanin" panose="00000400000000000000" pitchFamily="2" charset="-78"/>
              </a:rPr>
              <a:t>with and through information systems.</a:t>
            </a:r>
          </a:p>
        </p:txBody>
      </p:sp>
    </p:spTree>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F350-D9FE-8168-0571-716FD0A5A19F}"/>
              </a:ext>
            </a:extLst>
          </p:cNvPr>
          <p:cNvSpPr>
            <a:spLocks noGrp="1"/>
          </p:cNvSpPr>
          <p:nvPr>
            <p:ph type="title"/>
          </p:nvPr>
        </p:nvSpPr>
        <p:spPr/>
        <p:txBody>
          <a:bodyPr/>
          <a:lstStyle/>
          <a:p>
            <a:r>
              <a:rPr lang="en-US" dirty="0"/>
              <a:t>The Role of Information Systems in Value Chain Analysis</a:t>
            </a:r>
          </a:p>
        </p:txBody>
      </p:sp>
      <p:pic>
        <p:nvPicPr>
          <p:cNvPr id="5" name="Content Placeholder 4">
            <a:extLst>
              <a:ext uri="{FF2B5EF4-FFF2-40B4-BE49-F238E27FC236}">
                <a16:creationId xmlns:a16="http://schemas.microsoft.com/office/drawing/2014/main" id="{D1868EA3-297A-A34E-9DAC-CE8AC1799F18}"/>
              </a:ext>
            </a:extLst>
          </p:cNvPr>
          <p:cNvPicPr>
            <a:picLocks noGrp="1" noChangeAspect="1"/>
          </p:cNvPicPr>
          <p:nvPr>
            <p:ph idx="1"/>
          </p:nvPr>
        </p:nvPicPr>
        <p:blipFill>
          <a:blip r:embed="rId2"/>
          <a:stretch>
            <a:fillRect/>
          </a:stretch>
        </p:blipFill>
        <p:spPr>
          <a:xfrm>
            <a:off x="412955" y="1890876"/>
            <a:ext cx="11312013" cy="4790143"/>
          </a:xfrm>
        </p:spPr>
      </p:pic>
    </p:spTree>
    <p:extLst>
      <p:ext uri="{BB962C8B-B14F-4D97-AF65-F5344CB8AC3E}">
        <p14:creationId xmlns:p14="http://schemas.microsoft.com/office/powerpoint/2010/main" val="350119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4050-9DF1-4745-CC38-47C51646AAFF}"/>
              </a:ext>
            </a:extLst>
          </p:cNvPr>
          <p:cNvSpPr>
            <a:spLocks noGrp="1"/>
          </p:cNvSpPr>
          <p:nvPr>
            <p:ph type="title"/>
          </p:nvPr>
        </p:nvSpPr>
        <p:spPr/>
        <p:txBody>
          <a:bodyPr/>
          <a:lstStyle/>
          <a:p>
            <a:r>
              <a:rPr lang="en-US" dirty="0"/>
              <a:t>Valuing innovation</a:t>
            </a:r>
          </a:p>
        </p:txBody>
      </p:sp>
      <p:sp>
        <p:nvSpPr>
          <p:cNvPr id="3" name="Content Placeholder 2">
            <a:extLst>
              <a:ext uri="{FF2B5EF4-FFF2-40B4-BE49-F238E27FC236}">
                <a16:creationId xmlns:a16="http://schemas.microsoft.com/office/drawing/2014/main" id="{1EAAEB28-0C9D-5A62-9C7F-E9546D1F8B33}"/>
              </a:ext>
            </a:extLst>
          </p:cNvPr>
          <p:cNvSpPr>
            <a:spLocks noGrp="1"/>
          </p:cNvSpPr>
          <p:nvPr>
            <p:ph idx="1"/>
          </p:nvPr>
        </p:nvSpPr>
        <p:spPr>
          <a:xfrm>
            <a:off x="581192" y="2340864"/>
            <a:ext cx="11029615" cy="4045188"/>
          </a:xfrm>
        </p:spPr>
        <p:txBody>
          <a:bodyPr/>
          <a:lstStyle/>
          <a:p>
            <a:r>
              <a:rPr lang="en-US" sz="2800" b="1" dirty="0">
                <a:cs typeface="B Nazanin" panose="00000400000000000000" pitchFamily="2" charset="-78"/>
              </a:rPr>
              <a:t>Innovation is key for organizations attempting to gain or sustain a competitive advantage, be it through cost or differentiation. For organizations, innovation involves creating new products, processes, or services that return value to the organization.</a:t>
            </a: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2353415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D7E53-800D-2C6B-6661-235FE662826F}"/>
              </a:ext>
            </a:extLst>
          </p:cNvPr>
          <p:cNvSpPr>
            <a:spLocks noGrp="1"/>
          </p:cNvSpPr>
          <p:nvPr>
            <p:ph type="title"/>
          </p:nvPr>
        </p:nvSpPr>
        <p:spPr/>
        <p:txBody>
          <a:bodyPr/>
          <a:lstStyle/>
          <a:p>
            <a:r>
              <a:rPr lang="en-US" dirty="0"/>
              <a:t>Kinds of innovation</a:t>
            </a:r>
          </a:p>
        </p:txBody>
      </p:sp>
      <p:sp>
        <p:nvSpPr>
          <p:cNvPr id="3" name="Content Placeholder 2">
            <a:extLst>
              <a:ext uri="{FF2B5EF4-FFF2-40B4-BE49-F238E27FC236}">
                <a16:creationId xmlns:a16="http://schemas.microsoft.com/office/drawing/2014/main" id="{C0F9B46A-6556-9DFF-B5FB-DFC99BE7F70B}"/>
              </a:ext>
            </a:extLst>
          </p:cNvPr>
          <p:cNvSpPr>
            <a:spLocks noGrp="1"/>
          </p:cNvSpPr>
          <p:nvPr>
            <p:ph idx="1"/>
          </p:nvPr>
        </p:nvSpPr>
        <p:spPr/>
        <p:txBody>
          <a:bodyPr/>
          <a:lstStyle/>
          <a:p>
            <a:pPr marL="0" indent="0">
              <a:buNone/>
            </a:pPr>
            <a:r>
              <a:rPr lang="en-US" sz="2800" b="1" dirty="0">
                <a:cs typeface="B Nazanin" panose="00000400000000000000" pitchFamily="2" charset="-78"/>
              </a:rPr>
              <a:t>1. Incremental innovation</a:t>
            </a:r>
          </a:p>
          <a:p>
            <a:pPr marL="0" indent="0">
              <a:buNone/>
            </a:pPr>
            <a:r>
              <a:rPr lang="en-US" sz="2800" b="1" dirty="0">
                <a:cs typeface="B Nazanin" panose="00000400000000000000" pitchFamily="2" charset="-78"/>
              </a:rPr>
              <a:t>2. radical\ disruptive innovation</a:t>
            </a: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a:p>
            <a:pPr marL="0" indent="0">
              <a:buNone/>
            </a:pPr>
            <a:endParaRPr lang="en-US" dirty="0"/>
          </a:p>
        </p:txBody>
      </p:sp>
      <p:pic>
        <p:nvPicPr>
          <p:cNvPr id="5" name="Picture 4">
            <a:extLst>
              <a:ext uri="{FF2B5EF4-FFF2-40B4-BE49-F238E27FC236}">
                <a16:creationId xmlns:a16="http://schemas.microsoft.com/office/drawing/2014/main" id="{E0C8110A-2C72-320E-2210-CD4754E2756E}"/>
              </a:ext>
            </a:extLst>
          </p:cNvPr>
          <p:cNvPicPr>
            <a:picLocks noChangeAspect="1"/>
          </p:cNvPicPr>
          <p:nvPr/>
        </p:nvPicPr>
        <p:blipFill>
          <a:blip r:embed="rId2"/>
          <a:stretch>
            <a:fillRect/>
          </a:stretch>
        </p:blipFill>
        <p:spPr>
          <a:xfrm>
            <a:off x="5471652" y="702157"/>
            <a:ext cx="6400800" cy="5875624"/>
          </a:xfrm>
          <a:prstGeom prst="rect">
            <a:avLst/>
          </a:prstGeom>
        </p:spPr>
      </p:pic>
    </p:spTree>
    <p:extLst>
      <p:ext uri="{BB962C8B-B14F-4D97-AF65-F5344CB8AC3E}">
        <p14:creationId xmlns:p14="http://schemas.microsoft.com/office/powerpoint/2010/main" val="933466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4B033-61FD-B05B-64D1-0BC71E157830}"/>
              </a:ext>
            </a:extLst>
          </p:cNvPr>
          <p:cNvSpPr>
            <a:spLocks noGrp="1"/>
          </p:cNvSpPr>
          <p:nvPr>
            <p:ph idx="1"/>
          </p:nvPr>
        </p:nvSpPr>
        <p:spPr>
          <a:xfrm>
            <a:off x="581192" y="1179871"/>
            <a:ext cx="11029615" cy="4795479"/>
          </a:xfrm>
        </p:spPr>
        <p:txBody>
          <a:bodyPr>
            <a:normAutofit/>
          </a:bodyPr>
          <a:lstStyle/>
          <a:p>
            <a:pPr marL="0" indent="0">
              <a:buNone/>
            </a:pPr>
            <a:r>
              <a:rPr lang="en-US" sz="6000" dirty="0"/>
              <a:t>Thanks for your attention</a:t>
            </a:r>
          </a:p>
          <a:p>
            <a:pPr marL="0" indent="0">
              <a:buNone/>
            </a:pPr>
            <a:endParaRPr lang="en-US" sz="6000" dirty="0"/>
          </a:p>
          <a:p>
            <a:pPr marL="0" indent="0">
              <a:buNone/>
            </a:pPr>
            <a:endParaRPr lang="en-US" sz="6000" dirty="0"/>
          </a:p>
          <a:p>
            <a:pPr marL="0" indent="0">
              <a:buNone/>
            </a:pPr>
            <a:endParaRPr lang="en-US" sz="6000" dirty="0"/>
          </a:p>
        </p:txBody>
      </p:sp>
    </p:spTree>
    <p:extLst>
      <p:ext uri="{BB962C8B-B14F-4D97-AF65-F5344CB8AC3E}">
        <p14:creationId xmlns:p14="http://schemas.microsoft.com/office/powerpoint/2010/main" val="191816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1DFE-8F90-83DB-11C0-362E892785E6}"/>
              </a:ext>
            </a:extLst>
          </p:cNvPr>
          <p:cNvSpPr>
            <a:spLocks noGrp="1"/>
          </p:cNvSpPr>
          <p:nvPr>
            <p:ph type="title"/>
          </p:nvPr>
        </p:nvSpPr>
        <p:spPr/>
        <p:txBody>
          <a:bodyPr>
            <a:normAutofit/>
          </a:bodyPr>
          <a:lstStyle/>
          <a:p>
            <a:r>
              <a:rPr lang="en-US" sz="3600" dirty="0"/>
              <a:t>Startups and New Business Models:</a:t>
            </a:r>
          </a:p>
        </p:txBody>
      </p:sp>
      <p:pic>
        <p:nvPicPr>
          <p:cNvPr id="4" name="Content Placeholder 3" descr="A picture containing building, sitting, bench, side&#10;&#10;Description automatically generated">
            <a:extLst>
              <a:ext uri="{FF2B5EF4-FFF2-40B4-BE49-F238E27FC236}">
                <a16:creationId xmlns:a16="http://schemas.microsoft.com/office/drawing/2014/main" id="{8B61518A-E4EB-5A5A-235E-8EE2114584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581191" y="1890876"/>
            <a:ext cx="3813827" cy="4583666"/>
          </a:xfrm>
          <a:prstGeom prst="rect">
            <a:avLst/>
          </a:prstGeom>
        </p:spPr>
      </p:pic>
      <p:sp>
        <p:nvSpPr>
          <p:cNvPr id="5" name="TextBox 4">
            <a:extLst>
              <a:ext uri="{FF2B5EF4-FFF2-40B4-BE49-F238E27FC236}">
                <a16:creationId xmlns:a16="http://schemas.microsoft.com/office/drawing/2014/main" id="{D2F68D5E-AE92-B263-AF64-3224CA24914B}"/>
              </a:ext>
            </a:extLst>
          </p:cNvPr>
          <p:cNvSpPr txBox="1"/>
          <p:nvPr/>
        </p:nvSpPr>
        <p:spPr>
          <a:xfrm>
            <a:off x="4689987" y="1890876"/>
            <a:ext cx="7108723" cy="3970318"/>
          </a:xfrm>
          <a:prstGeom prst="rect">
            <a:avLst/>
          </a:prstGeom>
          <a:noFill/>
        </p:spPr>
        <p:txBody>
          <a:bodyPr wrap="square" rtlCol="0">
            <a:spAutoFit/>
          </a:bodyPr>
          <a:lstStyle/>
          <a:p>
            <a:r>
              <a:rPr lang="en-US" sz="2800" b="1" dirty="0">
                <a:solidFill>
                  <a:schemeClr val="tx1">
                    <a:lumMod val="75000"/>
                    <a:lumOff val="25000"/>
                  </a:schemeClr>
                </a:solidFill>
                <a:cs typeface="B Nazanin" panose="00000400000000000000" pitchFamily="2" charset="-78"/>
              </a:rPr>
              <a:t>enabling new products and services, rapid advances in the capabilities of information technology enable entirely new business models. Some are refinements to existing approaches, others can be highly disruptive.</a:t>
            </a:r>
          </a:p>
          <a:p>
            <a:r>
              <a:rPr lang="en-US" sz="2800" b="1" dirty="0">
                <a:solidFill>
                  <a:schemeClr val="tx1">
                    <a:lumMod val="75000"/>
                    <a:lumOff val="25000"/>
                  </a:schemeClr>
                </a:solidFill>
                <a:cs typeface="B Nazanin" panose="00000400000000000000" pitchFamily="2" charset="-78"/>
              </a:rPr>
              <a:t>Examples of technology-enabled business models include </a:t>
            </a:r>
            <a:r>
              <a:rPr lang="en-US" sz="2800" b="1" dirty="0">
                <a:solidFill>
                  <a:srgbClr val="0070C0"/>
                </a:solidFill>
                <a:cs typeface="B Nazanin" panose="00000400000000000000" pitchFamily="2" charset="-78"/>
              </a:rPr>
              <a:t>operating a platform, cutting out the middleman, selling subscriptions, and providing on-demand services</a:t>
            </a:r>
            <a:r>
              <a:rPr lang="en-US" sz="2800" b="1" dirty="0">
                <a:solidFill>
                  <a:schemeClr val="tx1">
                    <a:lumMod val="75000"/>
                    <a:lumOff val="25000"/>
                  </a:schemeClr>
                </a:solidFill>
                <a:cs typeface="B Nazanin" panose="00000400000000000000" pitchFamily="2" charset="-78"/>
              </a:rPr>
              <a:t>.  </a:t>
            </a:r>
          </a:p>
        </p:txBody>
      </p:sp>
    </p:spTree>
    <p:extLst>
      <p:ext uri="{BB962C8B-B14F-4D97-AF65-F5344CB8AC3E}">
        <p14:creationId xmlns:p14="http://schemas.microsoft.com/office/powerpoint/2010/main" val="2747257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AED211-EB04-753F-03D7-97DB7B9F5E89}"/>
              </a:ext>
            </a:extLst>
          </p:cNvPr>
          <p:cNvPicPr>
            <a:picLocks noGrp="1" noChangeAspect="1"/>
          </p:cNvPicPr>
          <p:nvPr>
            <p:ph idx="1"/>
          </p:nvPr>
        </p:nvPicPr>
        <p:blipFill>
          <a:blip r:embed="rId2"/>
          <a:stretch>
            <a:fillRect/>
          </a:stretch>
        </p:blipFill>
        <p:spPr>
          <a:xfrm>
            <a:off x="383458" y="1873045"/>
            <a:ext cx="8981768" cy="4203693"/>
          </a:xfrm>
        </p:spPr>
      </p:pic>
      <p:sp>
        <p:nvSpPr>
          <p:cNvPr id="8" name="TextBox 7">
            <a:extLst>
              <a:ext uri="{FF2B5EF4-FFF2-40B4-BE49-F238E27FC236}">
                <a16:creationId xmlns:a16="http://schemas.microsoft.com/office/drawing/2014/main" id="{2093A659-37BC-0C2F-A24A-6729AD7F52B2}"/>
              </a:ext>
            </a:extLst>
          </p:cNvPr>
          <p:cNvSpPr txBox="1"/>
          <p:nvPr/>
        </p:nvSpPr>
        <p:spPr>
          <a:xfrm>
            <a:off x="575187" y="707923"/>
            <a:ext cx="7919884" cy="1077218"/>
          </a:xfrm>
          <a:prstGeom prst="rect">
            <a:avLst/>
          </a:prstGeom>
          <a:noFill/>
        </p:spPr>
        <p:txBody>
          <a:bodyPr wrap="square" rtlCol="0">
            <a:spAutoFit/>
          </a:bodyPr>
          <a:lstStyle/>
          <a:p>
            <a:r>
              <a:rPr lang="en-US" sz="3200" cap="all" dirty="0">
                <a:solidFill>
                  <a:schemeClr val="tx1">
                    <a:lumMod val="75000"/>
                    <a:lumOff val="25000"/>
                  </a:schemeClr>
                </a:solidFill>
                <a:latin typeface="+mj-lt"/>
                <a:ea typeface="+mj-ea"/>
                <a:cs typeface="+mj-cs"/>
              </a:rPr>
              <a:t>Enabling Organizational Strategy through Information Systems</a:t>
            </a:r>
          </a:p>
        </p:txBody>
      </p:sp>
    </p:spTree>
    <p:extLst>
      <p:ext uri="{BB962C8B-B14F-4D97-AF65-F5344CB8AC3E}">
        <p14:creationId xmlns:p14="http://schemas.microsoft.com/office/powerpoint/2010/main" val="199682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8E37D-DBB0-53E0-1591-D470B0927CE2}"/>
              </a:ext>
            </a:extLst>
          </p:cNvPr>
          <p:cNvSpPr>
            <a:spLocks noGrp="1"/>
          </p:cNvSpPr>
          <p:nvPr>
            <p:ph type="title"/>
          </p:nvPr>
        </p:nvSpPr>
        <p:spPr/>
        <p:txBody>
          <a:bodyPr/>
          <a:lstStyle/>
          <a:p>
            <a:r>
              <a:rPr lang="en-US" dirty="0"/>
              <a:t>Business Processes</a:t>
            </a:r>
          </a:p>
        </p:txBody>
      </p:sp>
      <p:sp>
        <p:nvSpPr>
          <p:cNvPr id="3" name="Content Placeholder 2">
            <a:extLst>
              <a:ext uri="{FF2B5EF4-FFF2-40B4-BE49-F238E27FC236}">
                <a16:creationId xmlns:a16="http://schemas.microsoft.com/office/drawing/2014/main" id="{00C93DCE-3C53-23F0-82D7-F91CFED9E411}"/>
              </a:ext>
            </a:extLst>
          </p:cNvPr>
          <p:cNvSpPr>
            <a:spLocks noGrp="1"/>
          </p:cNvSpPr>
          <p:nvPr>
            <p:ph idx="1"/>
          </p:nvPr>
        </p:nvSpPr>
        <p:spPr/>
        <p:txBody>
          <a:bodyPr/>
          <a:lstStyle/>
          <a:p>
            <a:pPr marL="0" indent="0">
              <a:buNone/>
            </a:pPr>
            <a:r>
              <a:rPr lang="en-US" sz="2800" b="1" dirty="0">
                <a:cs typeface="B Nazanin" panose="00000400000000000000" pitchFamily="2" charset="-78"/>
              </a:rPr>
              <a:t>Business processes are the activities organizations perform in order to reach their business goals, including core activities that transform inputs and produce outputs, and supporting activities that enable the core activities to take place.</a:t>
            </a:r>
          </a:p>
        </p:txBody>
      </p:sp>
    </p:spTree>
    <p:extLst>
      <p:ext uri="{BB962C8B-B14F-4D97-AF65-F5344CB8AC3E}">
        <p14:creationId xmlns:p14="http://schemas.microsoft.com/office/powerpoint/2010/main" val="1060041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2DB7A-B195-9C65-ADD6-751724ECCF97}"/>
              </a:ext>
            </a:extLst>
          </p:cNvPr>
          <p:cNvSpPr>
            <a:spLocks noGrp="1"/>
          </p:cNvSpPr>
          <p:nvPr>
            <p:ph type="title"/>
          </p:nvPr>
        </p:nvSpPr>
        <p:spPr/>
        <p:txBody>
          <a:bodyPr/>
          <a:lstStyle/>
          <a:p>
            <a:r>
              <a:rPr lang="en-US" dirty="0"/>
              <a:t>Organizational Decision-Making Levels:</a:t>
            </a:r>
          </a:p>
        </p:txBody>
      </p:sp>
      <p:pic>
        <p:nvPicPr>
          <p:cNvPr id="5" name="Content Placeholder 4">
            <a:extLst>
              <a:ext uri="{FF2B5EF4-FFF2-40B4-BE49-F238E27FC236}">
                <a16:creationId xmlns:a16="http://schemas.microsoft.com/office/drawing/2014/main" id="{EC0F45C0-CA53-5B44-1AD2-2749BCE00732}"/>
              </a:ext>
            </a:extLst>
          </p:cNvPr>
          <p:cNvPicPr>
            <a:picLocks noGrp="1" noChangeAspect="1"/>
          </p:cNvPicPr>
          <p:nvPr>
            <p:ph idx="1"/>
          </p:nvPr>
        </p:nvPicPr>
        <p:blipFill>
          <a:blip r:embed="rId2"/>
          <a:stretch>
            <a:fillRect/>
          </a:stretch>
        </p:blipFill>
        <p:spPr>
          <a:xfrm>
            <a:off x="206477" y="2164583"/>
            <a:ext cx="9645445" cy="4354205"/>
          </a:xfrm>
        </p:spPr>
      </p:pic>
    </p:spTree>
    <p:extLst>
      <p:ext uri="{BB962C8B-B14F-4D97-AF65-F5344CB8AC3E}">
        <p14:creationId xmlns:p14="http://schemas.microsoft.com/office/powerpoint/2010/main" val="3555360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E684-BD45-BE5B-1315-C9B07A8F2A25}"/>
              </a:ext>
            </a:extLst>
          </p:cNvPr>
          <p:cNvSpPr>
            <a:spLocks noGrp="1"/>
          </p:cNvSpPr>
          <p:nvPr>
            <p:ph type="title"/>
          </p:nvPr>
        </p:nvSpPr>
        <p:spPr/>
        <p:txBody>
          <a:bodyPr/>
          <a:lstStyle/>
          <a:p>
            <a:r>
              <a:rPr lang="en-US" dirty="0"/>
              <a:t>Organizational Decision-Making Levels</a:t>
            </a:r>
          </a:p>
        </p:txBody>
      </p:sp>
      <p:sp>
        <p:nvSpPr>
          <p:cNvPr id="3" name="Content Placeholder 2">
            <a:extLst>
              <a:ext uri="{FF2B5EF4-FFF2-40B4-BE49-F238E27FC236}">
                <a16:creationId xmlns:a16="http://schemas.microsoft.com/office/drawing/2014/main" id="{C7102A30-5832-C489-639F-1E195D241964}"/>
              </a:ext>
            </a:extLst>
          </p:cNvPr>
          <p:cNvSpPr>
            <a:spLocks noGrp="1"/>
          </p:cNvSpPr>
          <p:nvPr>
            <p:ph idx="1"/>
          </p:nvPr>
        </p:nvSpPr>
        <p:spPr>
          <a:xfrm>
            <a:off x="581192" y="3038168"/>
            <a:ext cx="11029615" cy="3510116"/>
          </a:xfrm>
        </p:spPr>
        <p:txBody>
          <a:bodyPr>
            <a:normAutofit/>
          </a:bodyPr>
          <a:lstStyle/>
          <a:p>
            <a:r>
              <a:rPr lang="en-US" sz="2800" b="1" dirty="0">
                <a:cs typeface="B Nazanin" panose="00000400000000000000" pitchFamily="2" charset="-78"/>
              </a:rPr>
              <a:t>1. operational level: </a:t>
            </a:r>
          </a:p>
          <a:p>
            <a:pPr marL="0" indent="0">
              <a:buNone/>
            </a:pPr>
            <a:r>
              <a:rPr lang="en-US" sz="2800" b="1" dirty="0">
                <a:cs typeface="B Nazanin" panose="00000400000000000000" pitchFamily="2" charset="-78"/>
              </a:rPr>
              <a:t>At the operational level of a firm, the </a:t>
            </a:r>
            <a:r>
              <a:rPr lang="en-US" sz="2800" b="1" dirty="0">
                <a:solidFill>
                  <a:srgbClr val="0070C0"/>
                </a:solidFill>
                <a:cs typeface="B Nazanin" panose="00000400000000000000" pitchFamily="2" charset="-78"/>
              </a:rPr>
              <a:t>routine</a:t>
            </a:r>
            <a:r>
              <a:rPr lang="en-US" sz="2800" b="1" dirty="0">
                <a:cs typeface="B Nazanin" panose="00000400000000000000" pitchFamily="2" charset="-78"/>
              </a:rPr>
              <a:t>, </a:t>
            </a:r>
            <a:r>
              <a:rPr lang="en-US" sz="2800" b="1" dirty="0">
                <a:solidFill>
                  <a:srgbClr val="0070C0"/>
                </a:solidFill>
                <a:cs typeface="B Nazanin" panose="00000400000000000000" pitchFamily="2" charset="-78"/>
              </a:rPr>
              <a:t>day-to-day business processes and interactions </a:t>
            </a:r>
            <a:r>
              <a:rPr lang="en-US" sz="2800" b="1" dirty="0">
                <a:cs typeface="B Nazanin" panose="00000400000000000000" pitchFamily="2" charset="-78"/>
              </a:rPr>
              <a:t>with customers occur. Information systems at this level are designed to automate repetitive activities, such as processing sales transactions, and to improve the efficiency of business processes at the customer interface.</a:t>
            </a: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p:txBody>
      </p:sp>
    </p:spTree>
    <p:extLst>
      <p:ext uri="{BB962C8B-B14F-4D97-AF65-F5344CB8AC3E}">
        <p14:creationId xmlns:p14="http://schemas.microsoft.com/office/powerpoint/2010/main" val="2022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8CB4-2648-0B72-E2BE-E6D6E06E637E}"/>
              </a:ext>
            </a:extLst>
          </p:cNvPr>
          <p:cNvSpPr>
            <a:spLocks noGrp="1"/>
          </p:cNvSpPr>
          <p:nvPr>
            <p:ph type="title"/>
          </p:nvPr>
        </p:nvSpPr>
        <p:spPr/>
        <p:txBody>
          <a:bodyPr/>
          <a:lstStyle/>
          <a:p>
            <a:r>
              <a:rPr lang="en-US" dirty="0"/>
              <a:t>Structured decision:</a:t>
            </a:r>
          </a:p>
        </p:txBody>
      </p:sp>
      <p:sp>
        <p:nvSpPr>
          <p:cNvPr id="3" name="Content Placeholder 2">
            <a:extLst>
              <a:ext uri="{FF2B5EF4-FFF2-40B4-BE49-F238E27FC236}">
                <a16:creationId xmlns:a16="http://schemas.microsoft.com/office/drawing/2014/main" id="{A775FEF2-856E-F7A3-FC5A-30CF864E468A}"/>
              </a:ext>
            </a:extLst>
          </p:cNvPr>
          <p:cNvSpPr>
            <a:spLocks noGrp="1"/>
          </p:cNvSpPr>
          <p:nvPr>
            <p:ph idx="1"/>
          </p:nvPr>
        </p:nvSpPr>
        <p:spPr/>
        <p:txBody>
          <a:bodyPr/>
          <a:lstStyle/>
          <a:p>
            <a:r>
              <a:rPr lang="en-US" sz="2800" b="1" dirty="0">
                <a:cs typeface="B Nazanin" panose="00000400000000000000" pitchFamily="2" charset="-78"/>
              </a:rPr>
              <a:t>Structured decisions are those in which the procedures to follow for a given situation can be specified </a:t>
            </a:r>
            <a:r>
              <a:rPr lang="en-US" sz="2800" b="1" dirty="0">
                <a:solidFill>
                  <a:srgbClr val="0070C0"/>
                </a:solidFill>
                <a:cs typeface="B Nazanin" panose="00000400000000000000" pitchFamily="2" charset="-78"/>
              </a:rPr>
              <a:t>in advance</a:t>
            </a:r>
            <a:r>
              <a:rPr lang="en-US" sz="2800" b="1" dirty="0">
                <a:cs typeface="B Nazanin" panose="00000400000000000000" pitchFamily="2" charset="-78"/>
              </a:rPr>
              <a:t>. Because structured decisions are relatively </a:t>
            </a:r>
            <a:r>
              <a:rPr lang="en-US" sz="2800" b="1" dirty="0">
                <a:solidFill>
                  <a:srgbClr val="0070C0"/>
                </a:solidFill>
                <a:cs typeface="B Nazanin" panose="00000400000000000000" pitchFamily="2" charset="-78"/>
              </a:rPr>
              <a:t>straightforward</a:t>
            </a:r>
            <a:r>
              <a:rPr lang="en-US" sz="2800" b="1" dirty="0">
                <a:cs typeface="B Nazanin" panose="00000400000000000000" pitchFamily="2" charset="-78"/>
              </a:rPr>
              <a:t>, they can be programmed directly into </a:t>
            </a:r>
            <a:r>
              <a:rPr lang="en-US" sz="2800" b="1" dirty="0">
                <a:solidFill>
                  <a:srgbClr val="0070C0"/>
                </a:solidFill>
                <a:cs typeface="B Nazanin" panose="00000400000000000000" pitchFamily="2" charset="-78"/>
              </a:rPr>
              <a:t>operational information systems </a:t>
            </a:r>
            <a:r>
              <a:rPr lang="en-US" sz="2800" b="1" dirty="0">
                <a:cs typeface="B Nazanin" panose="00000400000000000000" pitchFamily="2" charset="-78"/>
              </a:rPr>
              <a:t>so that they can be made with little or no human intervention. </a:t>
            </a:r>
          </a:p>
        </p:txBody>
      </p:sp>
      <p:pic>
        <p:nvPicPr>
          <p:cNvPr id="5" name="Picture 4">
            <a:extLst>
              <a:ext uri="{FF2B5EF4-FFF2-40B4-BE49-F238E27FC236}">
                <a16:creationId xmlns:a16="http://schemas.microsoft.com/office/drawing/2014/main" id="{F189FA31-DBF3-4CE7-0A2D-52072666AE4F}"/>
              </a:ext>
            </a:extLst>
          </p:cNvPr>
          <p:cNvPicPr>
            <a:picLocks noChangeAspect="1"/>
          </p:cNvPicPr>
          <p:nvPr/>
        </p:nvPicPr>
        <p:blipFill>
          <a:blip r:embed="rId2"/>
          <a:stretch>
            <a:fillRect/>
          </a:stretch>
        </p:blipFill>
        <p:spPr>
          <a:xfrm>
            <a:off x="7138219" y="702156"/>
            <a:ext cx="4472588" cy="2321263"/>
          </a:xfrm>
          <a:prstGeom prst="rect">
            <a:avLst/>
          </a:prstGeom>
        </p:spPr>
      </p:pic>
    </p:spTree>
    <p:extLst>
      <p:ext uri="{BB962C8B-B14F-4D97-AF65-F5344CB8AC3E}">
        <p14:creationId xmlns:p14="http://schemas.microsoft.com/office/powerpoint/2010/main" val="3886263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36A2-9D65-086E-1FAB-A837DCBA149C}"/>
              </a:ext>
            </a:extLst>
          </p:cNvPr>
          <p:cNvSpPr>
            <a:spLocks noGrp="1"/>
          </p:cNvSpPr>
          <p:nvPr>
            <p:ph type="title"/>
          </p:nvPr>
        </p:nvSpPr>
        <p:spPr/>
        <p:txBody>
          <a:bodyPr/>
          <a:lstStyle/>
          <a:p>
            <a:r>
              <a:rPr lang="en-US" dirty="0"/>
              <a:t>Organizational Decision-Making Levels</a:t>
            </a:r>
          </a:p>
        </p:txBody>
      </p:sp>
      <p:sp>
        <p:nvSpPr>
          <p:cNvPr id="3" name="Content Placeholder 2">
            <a:extLst>
              <a:ext uri="{FF2B5EF4-FFF2-40B4-BE49-F238E27FC236}">
                <a16:creationId xmlns:a16="http://schemas.microsoft.com/office/drawing/2014/main" id="{CA910F0F-EA62-4B36-65E3-920AA52A4049}"/>
              </a:ext>
            </a:extLst>
          </p:cNvPr>
          <p:cNvSpPr>
            <a:spLocks noGrp="1"/>
          </p:cNvSpPr>
          <p:nvPr>
            <p:ph idx="1"/>
          </p:nvPr>
        </p:nvSpPr>
        <p:spPr>
          <a:xfrm>
            <a:off x="581192" y="3429000"/>
            <a:ext cx="11029615" cy="3193025"/>
          </a:xfrm>
        </p:spPr>
        <p:txBody>
          <a:bodyPr>
            <a:normAutofit/>
          </a:bodyPr>
          <a:lstStyle/>
          <a:p>
            <a:r>
              <a:rPr lang="en-US" sz="2800" b="1" dirty="0">
                <a:cs typeface="B Nazanin" panose="00000400000000000000" pitchFamily="2" charset="-78"/>
              </a:rPr>
              <a:t>2. Managerial\ Tactical level: </a:t>
            </a:r>
          </a:p>
          <a:p>
            <a:pPr marL="0" indent="0">
              <a:buNone/>
            </a:pPr>
            <a:r>
              <a:rPr lang="en-US" sz="2800" b="1" dirty="0">
                <a:cs typeface="B Nazanin" panose="00000400000000000000" pitchFamily="2" charset="-78"/>
              </a:rPr>
              <a:t>At the managerial level (or tactical level) of the organization, </a:t>
            </a:r>
            <a:r>
              <a:rPr lang="en-US" sz="2800" b="1" dirty="0">
                <a:solidFill>
                  <a:srgbClr val="0070C0"/>
                </a:solidFill>
                <a:cs typeface="B Nazanin" panose="00000400000000000000" pitchFamily="2" charset="-78"/>
              </a:rPr>
              <a:t>functional managers </a:t>
            </a:r>
            <a:r>
              <a:rPr lang="en-US" sz="2800" b="1" dirty="0">
                <a:cs typeface="B Nazanin" panose="00000400000000000000" pitchFamily="2" charset="-78"/>
              </a:rPr>
              <a:t>(e.g., marketing managers, finance managers, manufacturing managers, human resource managers) focus on </a:t>
            </a:r>
            <a:r>
              <a:rPr lang="en-US" sz="2800" b="1" dirty="0">
                <a:solidFill>
                  <a:srgbClr val="0070C0"/>
                </a:solidFill>
                <a:cs typeface="B Nazanin" panose="00000400000000000000" pitchFamily="2" charset="-78"/>
              </a:rPr>
              <a:t>monitoring and controlling operational-level activities </a:t>
            </a:r>
            <a:r>
              <a:rPr lang="en-US" sz="2800" b="1" dirty="0">
                <a:cs typeface="B Nazanin" panose="00000400000000000000" pitchFamily="2" charset="-78"/>
              </a:rPr>
              <a:t>and providing information to higher levels of the organization.</a:t>
            </a: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endParaRPr lang="en-US" sz="2800" b="1" dirty="0">
              <a:cs typeface="B Nazanin" panose="00000400000000000000" pitchFamily="2" charset="-78"/>
            </a:endParaRPr>
          </a:p>
          <a:p>
            <a:pPr marL="0" indent="0">
              <a:buNone/>
            </a:pPr>
            <a:endParaRPr lang="en-US" sz="2800" b="1" dirty="0">
              <a:cs typeface="B Nazanin" panose="00000400000000000000" pitchFamily="2" charset="-78"/>
            </a:endParaRPr>
          </a:p>
        </p:txBody>
      </p:sp>
    </p:spTree>
    <p:extLst>
      <p:ext uri="{BB962C8B-B14F-4D97-AF65-F5344CB8AC3E}">
        <p14:creationId xmlns:p14="http://schemas.microsoft.com/office/powerpoint/2010/main" val="397640206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365</TotalTime>
  <Words>761</Words>
  <Application>Microsoft Office PowerPoint</Application>
  <PresentationFormat>Widescreen</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Franklin Gothic Book</vt:lpstr>
      <vt:lpstr>Franklin Gothic Demi</vt:lpstr>
      <vt:lpstr>Wingdings 2</vt:lpstr>
      <vt:lpstr>DividendVTI</vt:lpstr>
      <vt:lpstr>Gaining competitive advantage through information systems</vt:lpstr>
      <vt:lpstr>The PURPOSE OF THIS CHAPTER:</vt:lpstr>
      <vt:lpstr>Startups and New Business Models:</vt:lpstr>
      <vt:lpstr>PowerPoint Presentation</vt:lpstr>
      <vt:lpstr>Business Processes</vt:lpstr>
      <vt:lpstr>Organizational Decision-Making Levels:</vt:lpstr>
      <vt:lpstr>Organizational Decision-Making Levels</vt:lpstr>
      <vt:lpstr>Structured decision:</vt:lpstr>
      <vt:lpstr>Organizational Decision-Making Levels</vt:lpstr>
      <vt:lpstr>Organizational Decision-Making Levels</vt:lpstr>
      <vt:lpstr>Organizational Functional Areas:</vt:lpstr>
      <vt:lpstr>Organizational Functional Areas:</vt:lpstr>
      <vt:lpstr>PowerPoint Presentation</vt:lpstr>
      <vt:lpstr>The usage of information system and function:</vt:lpstr>
      <vt:lpstr>Information Systems for Automating: Doing Things Faster </vt:lpstr>
      <vt:lpstr>Information Systems for Organizational Learning: Doing Things Better</vt:lpstr>
      <vt:lpstr>Information Systems for Supporting Strategy: Doing Things Smarter</vt:lpstr>
      <vt:lpstr>Identifying How to Compete: Resources and Capabilities</vt:lpstr>
      <vt:lpstr>The Role of Information Systems in Value Chain Analysis</vt:lpstr>
      <vt:lpstr>The Role of Information Systems in Value Chain Analysis</vt:lpstr>
      <vt:lpstr>Valuing innovation</vt:lpstr>
      <vt:lpstr>Kinds of innovation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competitive advantage through information systems</dc:title>
  <dc:creator>MAC</dc:creator>
  <cp:lastModifiedBy>MAC</cp:lastModifiedBy>
  <cp:revision>5</cp:revision>
  <dcterms:created xsi:type="dcterms:W3CDTF">2022-10-31T11:47:36Z</dcterms:created>
  <dcterms:modified xsi:type="dcterms:W3CDTF">2022-10-31T17:52:45Z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